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452" r:id="rId2"/>
    <p:sldId id="454" r:id="rId3"/>
    <p:sldId id="463" r:id="rId4"/>
    <p:sldId id="464" r:id="rId5"/>
    <p:sldId id="465" r:id="rId6"/>
    <p:sldId id="466" r:id="rId7"/>
    <p:sldId id="468" r:id="rId8"/>
    <p:sldId id="467" r:id="rId9"/>
    <p:sldId id="462" r:id="rId10"/>
    <p:sldId id="461" r:id="rId11"/>
    <p:sldId id="455" r:id="rId12"/>
    <p:sldId id="460" r:id="rId13"/>
    <p:sldId id="456" r:id="rId14"/>
    <p:sldId id="457" r:id="rId15"/>
    <p:sldId id="459" r:id="rId16"/>
  </p:sldIdLst>
  <p:sldSz cx="13716000" cy="10287000"/>
  <p:notesSz cx="6858000" cy="9144000"/>
  <p:embeddedFontLst>
    <p:embeddedFont>
      <p:font typeface="Meiryo UI" panose="020B0604030504040204" pitchFamily="50" charset="-128"/>
      <p:regular r:id="rId18"/>
      <p:bold r:id="rId19"/>
      <p:italic r:id="rId20"/>
      <p:boldItalic r:id="rId21"/>
    </p:embeddedFont>
    <p:embeddedFont>
      <p:font typeface="BIZ UDPゴシック" panose="020B0400000000000000" pitchFamily="50" charset="-128"/>
      <p:regular r:id="rId22"/>
      <p:bold r:id="rId23"/>
    </p:embeddedFont>
    <p:embeddedFont>
      <p:font typeface="Noto Sans JP Bold" panose="020B0800000000000000" pitchFamily="34" charset="-128"/>
      <p:regular r:id="rId24"/>
      <p:bold r:id="rId25"/>
    </p:embeddedFont>
    <p:embeddedFont>
      <p:font typeface="UD デジタル 教科書体 NK-B" panose="02020700000000000000" pitchFamily="18" charset="-128"/>
      <p:bold r:id="rId26"/>
    </p:embeddedFont>
    <p:embeddedFont>
      <p:font typeface="UD デジタル 教科書体 NP-B" panose="02020700000000000000" pitchFamily="18" charset="-128"/>
      <p:bold r:id="rId27"/>
    </p:embeddedFont>
    <p:embeddedFont>
      <p:font typeface="游ゴシック" panose="020B0400000000000000" pitchFamily="50" charset="-128"/>
      <p:regular r:id="rId28"/>
      <p:bold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E0269F7C-6113-45DC-A704-CE2473166960}">
          <p14:sldIdLst>
            <p14:sldId id="452"/>
            <p14:sldId id="454"/>
            <p14:sldId id="463"/>
            <p14:sldId id="464"/>
            <p14:sldId id="465"/>
            <p14:sldId id="466"/>
            <p14:sldId id="468"/>
            <p14:sldId id="467"/>
            <p14:sldId id="462"/>
            <p14:sldId id="461"/>
            <p14:sldId id="455"/>
            <p14:sldId id="460"/>
            <p14:sldId id="456"/>
            <p14:sldId id="457"/>
            <p14:sldId id="4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6480" userDrawn="1">
          <p15:clr>
            <a:srgbClr val="A4A3A4"/>
          </p15:clr>
        </p15:guide>
        <p15:guide id="2" pos="1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EAE"/>
    <a:srgbClr val="4F81BD"/>
    <a:srgbClr val="545454"/>
    <a:srgbClr val="31859C"/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7697" autoAdjust="0"/>
  </p:normalViewPr>
  <p:slideViewPr>
    <p:cSldViewPr>
      <p:cViewPr varScale="1">
        <p:scale>
          <a:sx n="55" d="100"/>
          <a:sy n="55" d="100"/>
        </p:scale>
        <p:origin x="750" y="84"/>
      </p:cViewPr>
      <p:guideLst>
        <p:guide orient="horz" pos="6480"/>
        <p:guide pos="1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EC6BB8-6E13-4693-9F7F-486BE2E40F1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670AB68E-394C-4A10-9C44-6EA0867B4968}">
      <dgm:prSet phldrT="[テキスト]"/>
      <dgm:spPr/>
      <dgm:t>
        <a:bodyPr/>
        <a:lstStyle/>
        <a:p>
          <a:endParaRPr kumimoji="1" lang="ja-JP" altLang="en-US" dirty="0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15A2FE49-8211-4395-8F22-13A38EE71268}" type="parTrans" cxnId="{E3C5E519-A5B0-4C2F-BB4A-E0456768F8DB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8926B32F-6101-45A6-BFC5-772375AE903D}" type="sibTrans" cxnId="{E3C5E519-A5B0-4C2F-BB4A-E0456768F8DB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8205FFF2-0C2B-48B5-861F-5C1AAB0B1D4D}">
      <dgm:prSet phldrT="[テキスト]" phldr="0"/>
      <dgm:spPr/>
      <dgm:t>
        <a:bodyPr/>
        <a:lstStyle/>
        <a:p>
          <a:endParaRPr kumimoji="1" lang="en-US" altLang="ja-JP" dirty="0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5C81B2BB-D2A4-4505-BDDD-27D534FB46B0}" type="parTrans" cxnId="{FE435305-49A1-40A5-BD72-B9B80FA4FB08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788A3D23-28D6-47A1-B193-6EB399C5E092}" type="sibTrans" cxnId="{FE435305-49A1-40A5-BD72-B9B80FA4FB08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AA858457-07B6-498C-A96E-7AA753E60D76}">
      <dgm:prSet phldrT="[テキスト]" phldr="0"/>
      <dgm:spPr/>
      <dgm:t>
        <a:bodyPr/>
        <a:lstStyle/>
        <a:p>
          <a:endParaRPr kumimoji="1" lang="ja-JP" altLang="en-US" dirty="0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5FFEE9F3-DAB1-4184-A43E-5C0F5D85FCB8}" type="parTrans" cxnId="{9FDC1221-5E5A-4C00-971A-A6147AA8B619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3BF8E3B5-78C2-4002-AAAB-8E6F2A628C1E}" type="sibTrans" cxnId="{9FDC1221-5E5A-4C00-971A-A6147AA8B619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D791701F-A203-4C94-9863-1E0BE1C15EB9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E58F5485-D467-4C23-9020-DFCC6ADA825D}" type="parTrans" cxnId="{0E2D3799-8A6F-4D05-801A-9B4A02D4CECB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3C9346E8-6744-4E0D-93B9-034837BE5A0F}" type="sibTrans" cxnId="{0E2D3799-8A6F-4D05-801A-9B4A02D4CECB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BE13468E-373E-47CE-BF23-A7DE3462E39B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8BD09640-8A57-42BE-AD1A-9ECD8FE4B358}" type="parTrans" cxnId="{8B21E355-6B2B-46F9-A073-CA46D428521A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B010A075-CAF7-46AA-A1DC-2BE343344E18}" type="sibTrans" cxnId="{8B21E355-6B2B-46F9-A073-CA46D428521A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3ECCDB58-8AC9-4C8D-9AD0-809DC9E6259E}" type="pres">
      <dgm:prSet presAssocID="{60EC6BB8-6E13-4693-9F7F-486BE2E40F13}" presName="Name0" presStyleCnt="0">
        <dgm:presLayoutVars>
          <dgm:dir/>
          <dgm:resizeHandles val="exact"/>
        </dgm:presLayoutVars>
      </dgm:prSet>
      <dgm:spPr/>
    </dgm:pt>
    <dgm:pt modelId="{81B00BF3-99BA-4819-8EF8-6DF3CD2E7F30}" type="pres">
      <dgm:prSet presAssocID="{670AB68E-394C-4A10-9C44-6EA0867B4968}" presName="parTxOnly" presStyleLbl="node1" presStyleIdx="0" presStyleCnt="5" custScaleX="118935" custScaleY="168993">
        <dgm:presLayoutVars>
          <dgm:bulletEnabled val="1"/>
        </dgm:presLayoutVars>
      </dgm:prSet>
      <dgm:spPr/>
    </dgm:pt>
    <dgm:pt modelId="{F0397F29-F540-409A-AC8D-CA6C6731347A}" type="pres">
      <dgm:prSet presAssocID="{8926B32F-6101-45A6-BFC5-772375AE903D}" presName="parSpace" presStyleCnt="0"/>
      <dgm:spPr/>
    </dgm:pt>
    <dgm:pt modelId="{8976A6C9-7F05-4EBF-99C8-709D0E04BBAF}" type="pres">
      <dgm:prSet presAssocID="{8205FFF2-0C2B-48B5-861F-5C1AAB0B1D4D}" presName="parTxOnly" presStyleLbl="node1" presStyleIdx="1" presStyleCnt="5" custScaleX="125869" custScaleY="168993">
        <dgm:presLayoutVars>
          <dgm:bulletEnabled val="1"/>
        </dgm:presLayoutVars>
      </dgm:prSet>
      <dgm:spPr/>
    </dgm:pt>
    <dgm:pt modelId="{BC85F644-F7CE-4EB0-AB18-DE9828108F18}" type="pres">
      <dgm:prSet presAssocID="{788A3D23-28D6-47A1-B193-6EB399C5E092}" presName="parSpace" presStyleCnt="0"/>
      <dgm:spPr/>
    </dgm:pt>
    <dgm:pt modelId="{A8D6AAEB-EAFA-41DE-BDA2-4A0C0555B052}" type="pres">
      <dgm:prSet presAssocID="{AA858457-07B6-498C-A96E-7AA753E60D76}" presName="parTxOnly" presStyleLbl="node1" presStyleIdx="2" presStyleCnt="5" custScaleX="118580" custScaleY="168993">
        <dgm:presLayoutVars>
          <dgm:bulletEnabled val="1"/>
        </dgm:presLayoutVars>
      </dgm:prSet>
      <dgm:spPr/>
    </dgm:pt>
    <dgm:pt modelId="{73478295-4A1B-4254-96A7-2AD0E5EDC54A}" type="pres">
      <dgm:prSet presAssocID="{3BF8E3B5-78C2-4002-AAAB-8E6F2A628C1E}" presName="parSpace" presStyleCnt="0"/>
      <dgm:spPr/>
    </dgm:pt>
    <dgm:pt modelId="{34EDB4FE-F183-44D3-880C-4DEB36121FE4}" type="pres">
      <dgm:prSet presAssocID="{D791701F-A203-4C94-9863-1E0BE1C15EB9}" presName="parTxOnly" presStyleLbl="node1" presStyleIdx="3" presStyleCnt="5" custScaleX="109069" custScaleY="168993">
        <dgm:presLayoutVars>
          <dgm:bulletEnabled val="1"/>
        </dgm:presLayoutVars>
      </dgm:prSet>
      <dgm:spPr/>
    </dgm:pt>
    <dgm:pt modelId="{67C0347F-3B71-4B7A-BD17-24BBEF86D6FA}" type="pres">
      <dgm:prSet presAssocID="{3C9346E8-6744-4E0D-93B9-034837BE5A0F}" presName="parSpace" presStyleCnt="0"/>
      <dgm:spPr/>
    </dgm:pt>
    <dgm:pt modelId="{76CA8BB3-AA06-44AA-9A18-346180E84F48}" type="pres">
      <dgm:prSet presAssocID="{BE13468E-373E-47CE-BF23-A7DE3462E39B}" presName="parTxOnly" presStyleLbl="node1" presStyleIdx="4" presStyleCnt="5" custScaleY="168993">
        <dgm:presLayoutVars>
          <dgm:bulletEnabled val="1"/>
        </dgm:presLayoutVars>
      </dgm:prSet>
      <dgm:spPr/>
    </dgm:pt>
  </dgm:ptLst>
  <dgm:cxnLst>
    <dgm:cxn modelId="{6E480B02-5DE4-4FC2-B3D0-F9D3FB1E2E6C}" type="presOf" srcId="{8205FFF2-0C2B-48B5-861F-5C1AAB0B1D4D}" destId="{8976A6C9-7F05-4EBF-99C8-709D0E04BBAF}" srcOrd="0" destOrd="0" presId="urn:microsoft.com/office/officeart/2005/8/layout/hChevron3"/>
    <dgm:cxn modelId="{FE435305-49A1-40A5-BD72-B9B80FA4FB08}" srcId="{60EC6BB8-6E13-4693-9F7F-486BE2E40F13}" destId="{8205FFF2-0C2B-48B5-861F-5C1AAB0B1D4D}" srcOrd="1" destOrd="0" parTransId="{5C81B2BB-D2A4-4505-BDDD-27D534FB46B0}" sibTransId="{788A3D23-28D6-47A1-B193-6EB399C5E092}"/>
    <dgm:cxn modelId="{E3C5E519-A5B0-4C2F-BB4A-E0456768F8DB}" srcId="{60EC6BB8-6E13-4693-9F7F-486BE2E40F13}" destId="{670AB68E-394C-4A10-9C44-6EA0867B4968}" srcOrd="0" destOrd="0" parTransId="{15A2FE49-8211-4395-8F22-13A38EE71268}" sibTransId="{8926B32F-6101-45A6-BFC5-772375AE903D}"/>
    <dgm:cxn modelId="{9FDC1221-5E5A-4C00-971A-A6147AA8B619}" srcId="{60EC6BB8-6E13-4693-9F7F-486BE2E40F13}" destId="{AA858457-07B6-498C-A96E-7AA753E60D76}" srcOrd="2" destOrd="0" parTransId="{5FFEE9F3-DAB1-4184-A43E-5C0F5D85FCB8}" sibTransId="{3BF8E3B5-78C2-4002-AAAB-8E6F2A628C1E}"/>
    <dgm:cxn modelId="{8B21E355-6B2B-46F9-A073-CA46D428521A}" srcId="{60EC6BB8-6E13-4693-9F7F-486BE2E40F13}" destId="{BE13468E-373E-47CE-BF23-A7DE3462E39B}" srcOrd="4" destOrd="0" parTransId="{8BD09640-8A57-42BE-AD1A-9ECD8FE4B358}" sibTransId="{B010A075-CAF7-46AA-A1DC-2BE343344E18}"/>
    <dgm:cxn modelId="{2C8B5E98-02CB-46A3-9231-C31EC5F5AFC9}" type="presOf" srcId="{D791701F-A203-4C94-9863-1E0BE1C15EB9}" destId="{34EDB4FE-F183-44D3-880C-4DEB36121FE4}" srcOrd="0" destOrd="0" presId="urn:microsoft.com/office/officeart/2005/8/layout/hChevron3"/>
    <dgm:cxn modelId="{0E2D3799-8A6F-4D05-801A-9B4A02D4CECB}" srcId="{60EC6BB8-6E13-4693-9F7F-486BE2E40F13}" destId="{D791701F-A203-4C94-9863-1E0BE1C15EB9}" srcOrd="3" destOrd="0" parTransId="{E58F5485-D467-4C23-9020-DFCC6ADA825D}" sibTransId="{3C9346E8-6744-4E0D-93B9-034837BE5A0F}"/>
    <dgm:cxn modelId="{D668D19B-2E1A-4153-9339-43459B73B7D7}" type="presOf" srcId="{AA858457-07B6-498C-A96E-7AA753E60D76}" destId="{A8D6AAEB-EAFA-41DE-BDA2-4A0C0555B052}" srcOrd="0" destOrd="0" presId="urn:microsoft.com/office/officeart/2005/8/layout/hChevron3"/>
    <dgm:cxn modelId="{0D75409C-228B-4B3B-A0B9-88591E8425EA}" type="presOf" srcId="{BE13468E-373E-47CE-BF23-A7DE3462E39B}" destId="{76CA8BB3-AA06-44AA-9A18-346180E84F48}" srcOrd="0" destOrd="0" presId="urn:microsoft.com/office/officeart/2005/8/layout/hChevron3"/>
    <dgm:cxn modelId="{1DE14DA4-E2B0-4F66-B98A-9884147E6DC4}" type="presOf" srcId="{670AB68E-394C-4A10-9C44-6EA0867B4968}" destId="{81B00BF3-99BA-4819-8EF8-6DF3CD2E7F30}" srcOrd="0" destOrd="0" presId="urn:microsoft.com/office/officeart/2005/8/layout/hChevron3"/>
    <dgm:cxn modelId="{7393C6A7-0F07-4F21-BE66-14D31ABC49E2}" type="presOf" srcId="{60EC6BB8-6E13-4693-9F7F-486BE2E40F13}" destId="{3ECCDB58-8AC9-4C8D-9AD0-809DC9E6259E}" srcOrd="0" destOrd="0" presId="urn:microsoft.com/office/officeart/2005/8/layout/hChevron3"/>
    <dgm:cxn modelId="{BBD2363C-C837-4832-A3D7-A505A54B2D15}" type="presParOf" srcId="{3ECCDB58-8AC9-4C8D-9AD0-809DC9E6259E}" destId="{81B00BF3-99BA-4819-8EF8-6DF3CD2E7F30}" srcOrd="0" destOrd="0" presId="urn:microsoft.com/office/officeart/2005/8/layout/hChevron3"/>
    <dgm:cxn modelId="{AE3BE6D1-E040-4B48-8B74-17E0C7DF05F5}" type="presParOf" srcId="{3ECCDB58-8AC9-4C8D-9AD0-809DC9E6259E}" destId="{F0397F29-F540-409A-AC8D-CA6C6731347A}" srcOrd="1" destOrd="0" presId="urn:microsoft.com/office/officeart/2005/8/layout/hChevron3"/>
    <dgm:cxn modelId="{9E92559C-0A13-43F0-9B57-1B5EEE30092F}" type="presParOf" srcId="{3ECCDB58-8AC9-4C8D-9AD0-809DC9E6259E}" destId="{8976A6C9-7F05-4EBF-99C8-709D0E04BBAF}" srcOrd="2" destOrd="0" presId="urn:microsoft.com/office/officeart/2005/8/layout/hChevron3"/>
    <dgm:cxn modelId="{88B973A3-1845-4C81-BB25-2166F6C4AE67}" type="presParOf" srcId="{3ECCDB58-8AC9-4C8D-9AD0-809DC9E6259E}" destId="{BC85F644-F7CE-4EB0-AB18-DE9828108F18}" srcOrd="3" destOrd="0" presId="urn:microsoft.com/office/officeart/2005/8/layout/hChevron3"/>
    <dgm:cxn modelId="{D54370B6-B8DE-442A-B4B9-E19BAAF697E4}" type="presParOf" srcId="{3ECCDB58-8AC9-4C8D-9AD0-809DC9E6259E}" destId="{A8D6AAEB-EAFA-41DE-BDA2-4A0C0555B052}" srcOrd="4" destOrd="0" presId="urn:microsoft.com/office/officeart/2005/8/layout/hChevron3"/>
    <dgm:cxn modelId="{91CF62AF-656C-42FC-94D4-2797DFA464A5}" type="presParOf" srcId="{3ECCDB58-8AC9-4C8D-9AD0-809DC9E6259E}" destId="{73478295-4A1B-4254-96A7-2AD0E5EDC54A}" srcOrd="5" destOrd="0" presId="urn:microsoft.com/office/officeart/2005/8/layout/hChevron3"/>
    <dgm:cxn modelId="{EE118473-ABB7-46DF-A5FD-B7080F79D39B}" type="presParOf" srcId="{3ECCDB58-8AC9-4C8D-9AD0-809DC9E6259E}" destId="{34EDB4FE-F183-44D3-880C-4DEB36121FE4}" srcOrd="6" destOrd="0" presId="urn:microsoft.com/office/officeart/2005/8/layout/hChevron3"/>
    <dgm:cxn modelId="{97033310-F7D6-4DE6-9AF6-0C638BCC3E6D}" type="presParOf" srcId="{3ECCDB58-8AC9-4C8D-9AD0-809DC9E6259E}" destId="{67C0347F-3B71-4B7A-BD17-24BBEF86D6FA}" srcOrd="7" destOrd="0" presId="urn:microsoft.com/office/officeart/2005/8/layout/hChevron3"/>
    <dgm:cxn modelId="{FE218586-E4E1-45AE-A1D6-62C14FD36D18}" type="presParOf" srcId="{3ECCDB58-8AC9-4C8D-9AD0-809DC9E6259E}" destId="{76CA8BB3-AA06-44AA-9A18-346180E84F48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EC6BB8-6E13-4693-9F7F-486BE2E40F1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670AB68E-394C-4A10-9C44-6EA0867B4968}">
      <dgm:prSet phldrT="[テキスト]"/>
      <dgm:spPr/>
      <dgm:t>
        <a:bodyPr/>
        <a:lstStyle/>
        <a:p>
          <a:endParaRPr kumimoji="1" lang="ja-JP" altLang="en-US" dirty="0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15A2FE49-8211-4395-8F22-13A38EE71268}" type="parTrans" cxnId="{E3C5E519-A5B0-4C2F-BB4A-E0456768F8DB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8926B32F-6101-45A6-BFC5-772375AE903D}" type="sibTrans" cxnId="{E3C5E519-A5B0-4C2F-BB4A-E0456768F8DB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8205FFF2-0C2B-48B5-861F-5C1AAB0B1D4D}">
      <dgm:prSet phldrT="[テキスト]" phldr="0"/>
      <dgm:spPr/>
      <dgm:t>
        <a:bodyPr/>
        <a:lstStyle/>
        <a:p>
          <a:endParaRPr kumimoji="1" lang="en-US" altLang="ja-JP" dirty="0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5C81B2BB-D2A4-4505-BDDD-27D534FB46B0}" type="parTrans" cxnId="{FE435305-49A1-40A5-BD72-B9B80FA4FB08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788A3D23-28D6-47A1-B193-6EB399C5E092}" type="sibTrans" cxnId="{FE435305-49A1-40A5-BD72-B9B80FA4FB08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AA858457-07B6-498C-A96E-7AA753E60D76}">
      <dgm:prSet phldrT="[テキスト]" phldr="0"/>
      <dgm:spPr/>
      <dgm:t>
        <a:bodyPr/>
        <a:lstStyle/>
        <a:p>
          <a:endParaRPr kumimoji="1" lang="ja-JP" altLang="en-US" dirty="0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5FFEE9F3-DAB1-4184-A43E-5C0F5D85FCB8}" type="parTrans" cxnId="{9FDC1221-5E5A-4C00-971A-A6147AA8B619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3BF8E3B5-78C2-4002-AAAB-8E6F2A628C1E}" type="sibTrans" cxnId="{9FDC1221-5E5A-4C00-971A-A6147AA8B619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D791701F-A203-4C94-9863-1E0BE1C15EB9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E58F5485-D467-4C23-9020-DFCC6ADA825D}" type="parTrans" cxnId="{0E2D3799-8A6F-4D05-801A-9B4A02D4CECB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3C9346E8-6744-4E0D-93B9-034837BE5A0F}" type="sibTrans" cxnId="{0E2D3799-8A6F-4D05-801A-9B4A02D4CECB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BE13468E-373E-47CE-BF23-A7DE3462E39B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8BD09640-8A57-42BE-AD1A-9ECD8FE4B358}" type="parTrans" cxnId="{8B21E355-6B2B-46F9-A073-CA46D428521A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B010A075-CAF7-46AA-A1DC-2BE343344E18}" type="sibTrans" cxnId="{8B21E355-6B2B-46F9-A073-CA46D428521A}">
      <dgm:prSet/>
      <dgm:spPr/>
      <dgm:t>
        <a:bodyPr/>
        <a:lstStyle/>
        <a:p>
          <a:endParaRPr kumimoji="1" lang="ja-JP" altLang="en-US">
            <a:latin typeface="Meiryo UI" panose="020B0604030504040204" pitchFamily="50" charset="-128"/>
            <a:ea typeface="Meiryo UI" panose="020B0604030504040204" pitchFamily="50" charset="-128"/>
          </a:endParaRPr>
        </a:p>
      </dgm:t>
    </dgm:pt>
    <dgm:pt modelId="{3ECCDB58-8AC9-4C8D-9AD0-809DC9E6259E}" type="pres">
      <dgm:prSet presAssocID="{60EC6BB8-6E13-4693-9F7F-486BE2E40F13}" presName="Name0" presStyleCnt="0">
        <dgm:presLayoutVars>
          <dgm:dir/>
          <dgm:resizeHandles val="exact"/>
        </dgm:presLayoutVars>
      </dgm:prSet>
      <dgm:spPr/>
    </dgm:pt>
    <dgm:pt modelId="{81B00BF3-99BA-4819-8EF8-6DF3CD2E7F30}" type="pres">
      <dgm:prSet presAssocID="{670AB68E-394C-4A10-9C44-6EA0867B4968}" presName="parTxOnly" presStyleLbl="node1" presStyleIdx="0" presStyleCnt="5" custScaleX="118935" custScaleY="168993">
        <dgm:presLayoutVars>
          <dgm:bulletEnabled val="1"/>
        </dgm:presLayoutVars>
      </dgm:prSet>
      <dgm:spPr/>
    </dgm:pt>
    <dgm:pt modelId="{F0397F29-F540-409A-AC8D-CA6C6731347A}" type="pres">
      <dgm:prSet presAssocID="{8926B32F-6101-45A6-BFC5-772375AE903D}" presName="parSpace" presStyleCnt="0"/>
      <dgm:spPr/>
    </dgm:pt>
    <dgm:pt modelId="{8976A6C9-7F05-4EBF-99C8-709D0E04BBAF}" type="pres">
      <dgm:prSet presAssocID="{8205FFF2-0C2B-48B5-861F-5C1AAB0B1D4D}" presName="parTxOnly" presStyleLbl="node1" presStyleIdx="1" presStyleCnt="5" custScaleX="125869" custScaleY="168993">
        <dgm:presLayoutVars>
          <dgm:bulletEnabled val="1"/>
        </dgm:presLayoutVars>
      </dgm:prSet>
      <dgm:spPr/>
    </dgm:pt>
    <dgm:pt modelId="{BC85F644-F7CE-4EB0-AB18-DE9828108F18}" type="pres">
      <dgm:prSet presAssocID="{788A3D23-28D6-47A1-B193-6EB399C5E092}" presName="parSpace" presStyleCnt="0"/>
      <dgm:spPr/>
    </dgm:pt>
    <dgm:pt modelId="{A8D6AAEB-EAFA-41DE-BDA2-4A0C0555B052}" type="pres">
      <dgm:prSet presAssocID="{AA858457-07B6-498C-A96E-7AA753E60D76}" presName="parTxOnly" presStyleLbl="node1" presStyleIdx="2" presStyleCnt="5" custScaleX="118580" custScaleY="168993">
        <dgm:presLayoutVars>
          <dgm:bulletEnabled val="1"/>
        </dgm:presLayoutVars>
      </dgm:prSet>
      <dgm:spPr/>
    </dgm:pt>
    <dgm:pt modelId="{73478295-4A1B-4254-96A7-2AD0E5EDC54A}" type="pres">
      <dgm:prSet presAssocID="{3BF8E3B5-78C2-4002-AAAB-8E6F2A628C1E}" presName="parSpace" presStyleCnt="0"/>
      <dgm:spPr/>
    </dgm:pt>
    <dgm:pt modelId="{34EDB4FE-F183-44D3-880C-4DEB36121FE4}" type="pres">
      <dgm:prSet presAssocID="{D791701F-A203-4C94-9863-1E0BE1C15EB9}" presName="parTxOnly" presStyleLbl="node1" presStyleIdx="3" presStyleCnt="5" custScaleX="109069" custScaleY="168993">
        <dgm:presLayoutVars>
          <dgm:bulletEnabled val="1"/>
        </dgm:presLayoutVars>
      </dgm:prSet>
      <dgm:spPr/>
    </dgm:pt>
    <dgm:pt modelId="{67C0347F-3B71-4B7A-BD17-24BBEF86D6FA}" type="pres">
      <dgm:prSet presAssocID="{3C9346E8-6744-4E0D-93B9-034837BE5A0F}" presName="parSpace" presStyleCnt="0"/>
      <dgm:spPr/>
    </dgm:pt>
    <dgm:pt modelId="{76CA8BB3-AA06-44AA-9A18-346180E84F48}" type="pres">
      <dgm:prSet presAssocID="{BE13468E-373E-47CE-BF23-A7DE3462E39B}" presName="parTxOnly" presStyleLbl="node1" presStyleIdx="4" presStyleCnt="5" custScaleY="168993">
        <dgm:presLayoutVars>
          <dgm:bulletEnabled val="1"/>
        </dgm:presLayoutVars>
      </dgm:prSet>
      <dgm:spPr/>
    </dgm:pt>
  </dgm:ptLst>
  <dgm:cxnLst>
    <dgm:cxn modelId="{6E480B02-5DE4-4FC2-B3D0-F9D3FB1E2E6C}" type="presOf" srcId="{8205FFF2-0C2B-48B5-861F-5C1AAB0B1D4D}" destId="{8976A6C9-7F05-4EBF-99C8-709D0E04BBAF}" srcOrd="0" destOrd="0" presId="urn:microsoft.com/office/officeart/2005/8/layout/hChevron3"/>
    <dgm:cxn modelId="{FE435305-49A1-40A5-BD72-B9B80FA4FB08}" srcId="{60EC6BB8-6E13-4693-9F7F-486BE2E40F13}" destId="{8205FFF2-0C2B-48B5-861F-5C1AAB0B1D4D}" srcOrd="1" destOrd="0" parTransId="{5C81B2BB-D2A4-4505-BDDD-27D534FB46B0}" sibTransId="{788A3D23-28D6-47A1-B193-6EB399C5E092}"/>
    <dgm:cxn modelId="{E3C5E519-A5B0-4C2F-BB4A-E0456768F8DB}" srcId="{60EC6BB8-6E13-4693-9F7F-486BE2E40F13}" destId="{670AB68E-394C-4A10-9C44-6EA0867B4968}" srcOrd="0" destOrd="0" parTransId="{15A2FE49-8211-4395-8F22-13A38EE71268}" sibTransId="{8926B32F-6101-45A6-BFC5-772375AE903D}"/>
    <dgm:cxn modelId="{9FDC1221-5E5A-4C00-971A-A6147AA8B619}" srcId="{60EC6BB8-6E13-4693-9F7F-486BE2E40F13}" destId="{AA858457-07B6-498C-A96E-7AA753E60D76}" srcOrd="2" destOrd="0" parTransId="{5FFEE9F3-DAB1-4184-A43E-5C0F5D85FCB8}" sibTransId="{3BF8E3B5-78C2-4002-AAAB-8E6F2A628C1E}"/>
    <dgm:cxn modelId="{8B21E355-6B2B-46F9-A073-CA46D428521A}" srcId="{60EC6BB8-6E13-4693-9F7F-486BE2E40F13}" destId="{BE13468E-373E-47CE-BF23-A7DE3462E39B}" srcOrd="4" destOrd="0" parTransId="{8BD09640-8A57-42BE-AD1A-9ECD8FE4B358}" sibTransId="{B010A075-CAF7-46AA-A1DC-2BE343344E18}"/>
    <dgm:cxn modelId="{2C8B5E98-02CB-46A3-9231-C31EC5F5AFC9}" type="presOf" srcId="{D791701F-A203-4C94-9863-1E0BE1C15EB9}" destId="{34EDB4FE-F183-44D3-880C-4DEB36121FE4}" srcOrd="0" destOrd="0" presId="urn:microsoft.com/office/officeart/2005/8/layout/hChevron3"/>
    <dgm:cxn modelId="{0E2D3799-8A6F-4D05-801A-9B4A02D4CECB}" srcId="{60EC6BB8-6E13-4693-9F7F-486BE2E40F13}" destId="{D791701F-A203-4C94-9863-1E0BE1C15EB9}" srcOrd="3" destOrd="0" parTransId="{E58F5485-D467-4C23-9020-DFCC6ADA825D}" sibTransId="{3C9346E8-6744-4E0D-93B9-034837BE5A0F}"/>
    <dgm:cxn modelId="{D668D19B-2E1A-4153-9339-43459B73B7D7}" type="presOf" srcId="{AA858457-07B6-498C-A96E-7AA753E60D76}" destId="{A8D6AAEB-EAFA-41DE-BDA2-4A0C0555B052}" srcOrd="0" destOrd="0" presId="urn:microsoft.com/office/officeart/2005/8/layout/hChevron3"/>
    <dgm:cxn modelId="{0D75409C-228B-4B3B-A0B9-88591E8425EA}" type="presOf" srcId="{BE13468E-373E-47CE-BF23-A7DE3462E39B}" destId="{76CA8BB3-AA06-44AA-9A18-346180E84F48}" srcOrd="0" destOrd="0" presId="urn:microsoft.com/office/officeart/2005/8/layout/hChevron3"/>
    <dgm:cxn modelId="{1DE14DA4-E2B0-4F66-B98A-9884147E6DC4}" type="presOf" srcId="{670AB68E-394C-4A10-9C44-6EA0867B4968}" destId="{81B00BF3-99BA-4819-8EF8-6DF3CD2E7F30}" srcOrd="0" destOrd="0" presId="urn:microsoft.com/office/officeart/2005/8/layout/hChevron3"/>
    <dgm:cxn modelId="{7393C6A7-0F07-4F21-BE66-14D31ABC49E2}" type="presOf" srcId="{60EC6BB8-6E13-4693-9F7F-486BE2E40F13}" destId="{3ECCDB58-8AC9-4C8D-9AD0-809DC9E6259E}" srcOrd="0" destOrd="0" presId="urn:microsoft.com/office/officeart/2005/8/layout/hChevron3"/>
    <dgm:cxn modelId="{BBD2363C-C837-4832-A3D7-A505A54B2D15}" type="presParOf" srcId="{3ECCDB58-8AC9-4C8D-9AD0-809DC9E6259E}" destId="{81B00BF3-99BA-4819-8EF8-6DF3CD2E7F30}" srcOrd="0" destOrd="0" presId="urn:microsoft.com/office/officeart/2005/8/layout/hChevron3"/>
    <dgm:cxn modelId="{AE3BE6D1-E040-4B48-8B74-17E0C7DF05F5}" type="presParOf" srcId="{3ECCDB58-8AC9-4C8D-9AD0-809DC9E6259E}" destId="{F0397F29-F540-409A-AC8D-CA6C6731347A}" srcOrd="1" destOrd="0" presId="urn:microsoft.com/office/officeart/2005/8/layout/hChevron3"/>
    <dgm:cxn modelId="{9E92559C-0A13-43F0-9B57-1B5EEE30092F}" type="presParOf" srcId="{3ECCDB58-8AC9-4C8D-9AD0-809DC9E6259E}" destId="{8976A6C9-7F05-4EBF-99C8-709D0E04BBAF}" srcOrd="2" destOrd="0" presId="urn:microsoft.com/office/officeart/2005/8/layout/hChevron3"/>
    <dgm:cxn modelId="{88B973A3-1845-4C81-BB25-2166F6C4AE67}" type="presParOf" srcId="{3ECCDB58-8AC9-4C8D-9AD0-809DC9E6259E}" destId="{BC85F644-F7CE-4EB0-AB18-DE9828108F18}" srcOrd="3" destOrd="0" presId="urn:microsoft.com/office/officeart/2005/8/layout/hChevron3"/>
    <dgm:cxn modelId="{D54370B6-B8DE-442A-B4B9-E19BAAF697E4}" type="presParOf" srcId="{3ECCDB58-8AC9-4C8D-9AD0-809DC9E6259E}" destId="{A8D6AAEB-EAFA-41DE-BDA2-4A0C0555B052}" srcOrd="4" destOrd="0" presId="urn:microsoft.com/office/officeart/2005/8/layout/hChevron3"/>
    <dgm:cxn modelId="{91CF62AF-656C-42FC-94D4-2797DFA464A5}" type="presParOf" srcId="{3ECCDB58-8AC9-4C8D-9AD0-809DC9E6259E}" destId="{73478295-4A1B-4254-96A7-2AD0E5EDC54A}" srcOrd="5" destOrd="0" presId="urn:microsoft.com/office/officeart/2005/8/layout/hChevron3"/>
    <dgm:cxn modelId="{EE118473-ABB7-46DF-A5FD-B7080F79D39B}" type="presParOf" srcId="{3ECCDB58-8AC9-4C8D-9AD0-809DC9E6259E}" destId="{34EDB4FE-F183-44D3-880C-4DEB36121FE4}" srcOrd="6" destOrd="0" presId="urn:microsoft.com/office/officeart/2005/8/layout/hChevron3"/>
    <dgm:cxn modelId="{97033310-F7D6-4DE6-9AF6-0C638BCC3E6D}" type="presParOf" srcId="{3ECCDB58-8AC9-4C8D-9AD0-809DC9E6259E}" destId="{67C0347F-3B71-4B7A-BD17-24BBEF86D6FA}" srcOrd="7" destOrd="0" presId="urn:microsoft.com/office/officeart/2005/8/layout/hChevron3"/>
    <dgm:cxn modelId="{FE218586-E4E1-45AE-A1D6-62C14FD36D18}" type="presParOf" srcId="{3ECCDB58-8AC9-4C8D-9AD0-809DC9E6259E}" destId="{76CA8BB3-AA06-44AA-9A18-346180E84F48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B00BF3-99BA-4819-8EF8-6DF3CD2E7F30}">
      <dsp:nvSpPr>
        <dsp:cNvPr id="0" name=""/>
        <dsp:cNvSpPr/>
      </dsp:nvSpPr>
      <dsp:spPr>
        <a:xfrm>
          <a:off x="5146" y="549113"/>
          <a:ext cx="2738027" cy="1556169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6042" tIns="168021" rIns="84011" bIns="168021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6300" kern="1200" dirty="0">
            <a:latin typeface="Meiryo UI" panose="020B0604030504040204" pitchFamily="50" charset="-128"/>
            <a:ea typeface="Meiryo UI" panose="020B0604030504040204" pitchFamily="50" charset="-128"/>
          </a:endParaRPr>
        </a:p>
      </dsp:txBody>
      <dsp:txXfrm>
        <a:off x="5146" y="549113"/>
        <a:ext cx="2348985" cy="1556169"/>
      </dsp:txXfrm>
    </dsp:sp>
    <dsp:sp modelId="{8976A6C9-7F05-4EBF-99C8-709D0E04BBAF}">
      <dsp:nvSpPr>
        <dsp:cNvPr id="0" name=""/>
        <dsp:cNvSpPr/>
      </dsp:nvSpPr>
      <dsp:spPr>
        <a:xfrm>
          <a:off x="2282749" y="549113"/>
          <a:ext cx="2897656" cy="15561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032" tIns="168021" rIns="84011" bIns="168021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en-US" altLang="ja-JP" sz="6300" kern="1200" dirty="0">
            <a:latin typeface="Meiryo UI" panose="020B0604030504040204" pitchFamily="50" charset="-128"/>
            <a:ea typeface="Meiryo UI" panose="020B0604030504040204" pitchFamily="50" charset="-128"/>
          </a:endParaRPr>
        </a:p>
      </dsp:txBody>
      <dsp:txXfrm>
        <a:off x="3060834" y="549113"/>
        <a:ext cx="1341487" cy="1556169"/>
      </dsp:txXfrm>
    </dsp:sp>
    <dsp:sp modelId="{A8D6AAEB-EAFA-41DE-BDA2-4A0C0555B052}">
      <dsp:nvSpPr>
        <dsp:cNvPr id="0" name=""/>
        <dsp:cNvSpPr/>
      </dsp:nvSpPr>
      <dsp:spPr>
        <a:xfrm>
          <a:off x="4719982" y="549113"/>
          <a:ext cx="2729854" cy="15561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032" tIns="168021" rIns="84011" bIns="168021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6300" kern="1200" dirty="0">
            <a:latin typeface="Meiryo UI" panose="020B0604030504040204" pitchFamily="50" charset="-128"/>
            <a:ea typeface="Meiryo UI" panose="020B0604030504040204" pitchFamily="50" charset="-128"/>
          </a:endParaRPr>
        </a:p>
      </dsp:txBody>
      <dsp:txXfrm>
        <a:off x="5498067" y="549113"/>
        <a:ext cx="1173685" cy="1556169"/>
      </dsp:txXfrm>
    </dsp:sp>
    <dsp:sp modelId="{34EDB4FE-F183-44D3-880C-4DEB36121FE4}">
      <dsp:nvSpPr>
        <dsp:cNvPr id="0" name=""/>
        <dsp:cNvSpPr/>
      </dsp:nvSpPr>
      <dsp:spPr>
        <a:xfrm>
          <a:off x="6989412" y="549113"/>
          <a:ext cx="2510900" cy="15561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032" tIns="168021" rIns="84011" bIns="168021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6300" kern="1200">
            <a:latin typeface="Meiryo UI" panose="020B0604030504040204" pitchFamily="50" charset="-128"/>
            <a:ea typeface="Meiryo UI" panose="020B0604030504040204" pitchFamily="50" charset="-128"/>
          </a:endParaRPr>
        </a:p>
      </dsp:txBody>
      <dsp:txXfrm>
        <a:off x="7767497" y="549113"/>
        <a:ext cx="954731" cy="1556169"/>
      </dsp:txXfrm>
    </dsp:sp>
    <dsp:sp modelId="{76CA8BB3-AA06-44AA-9A18-346180E84F48}">
      <dsp:nvSpPr>
        <dsp:cNvPr id="0" name=""/>
        <dsp:cNvSpPr/>
      </dsp:nvSpPr>
      <dsp:spPr>
        <a:xfrm>
          <a:off x="9039888" y="549113"/>
          <a:ext cx="2302120" cy="15561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032" tIns="168021" rIns="84011" bIns="168021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6300" kern="1200">
            <a:latin typeface="Meiryo UI" panose="020B0604030504040204" pitchFamily="50" charset="-128"/>
            <a:ea typeface="Meiryo UI" panose="020B0604030504040204" pitchFamily="50" charset="-128"/>
          </a:endParaRPr>
        </a:p>
      </dsp:txBody>
      <dsp:txXfrm>
        <a:off x="9817973" y="549113"/>
        <a:ext cx="745951" cy="15561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B00BF3-99BA-4819-8EF8-6DF3CD2E7F30}">
      <dsp:nvSpPr>
        <dsp:cNvPr id="0" name=""/>
        <dsp:cNvSpPr/>
      </dsp:nvSpPr>
      <dsp:spPr>
        <a:xfrm>
          <a:off x="5146" y="549113"/>
          <a:ext cx="2738027" cy="1556169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6042" tIns="168021" rIns="84011" bIns="168021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6300" kern="1200" dirty="0">
            <a:latin typeface="Meiryo UI" panose="020B0604030504040204" pitchFamily="50" charset="-128"/>
            <a:ea typeface="Meiryo UI" panose="020B0604030504040204" pitchFamily="50" charset="-128"/>
          </a:endParaRPr>
        </a:p>
      </dsp:txBody>
      <dsp:txXfrm>
        <a:off x="5146" y="549113"/>
        <a:ext cx="2348985" cy="1556169"/>
      </dsp:txXfrm>
    </dsp:sp>
    <dsp:sp modelId="{8976A6C9-7F05-4EBF-99C8-709D0E04BBAF}">
      <dsp:nvSpPr>
        <dsp:cNvPr id="0" name=""/>
        <dsp:cNvSpPr/>
      </dsp:nvSpPr>
      <dsp:spPr>
        <a:xfrm>
          <a:off x="2282749" y="549113"/>
          <a:ext cx="2897656" cy="15561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032" tIns="168021" rIns="84011" bIns="168021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en-US" altLang="ja-JP" sz="6300" kern="1200" dirty="0">
            <a:latin typeface="Meiryo UI" panose="020B0604030504040204" pitchFamily="50" charset="-128"/>
            <a:ea typeface="Meiryo UI" panose="020B0604030504040204" pitchFamily="50" charset="-128"/>
          </a:endParaRPr>
        </a:p>
      </dsp:txBody>
      <dsp:txXfrm>
        <a:off x="3060834" y="549113"/>
        <a:ext cx="1341487" cy="1556169"/>
      </dsp:txXfrm>
    </dsp:sp>
    <dsp:sp modelId="{A8D6AAEB-EAFA-41DE-BDA2-4A0C0555B052}">
      <dsp:nvSpPr>
        <dsp:cNvPr id="0" name=""/>
        <dsp:cNvSpPr/>
      </dsp:nvSpPr>
      <dsp:spPr>
        <a:xfrm>
          <a:off x="4719982" y="549113"/>
          <a:ext cx="2729854" cy="15561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032" tIns="168021" rIns="84011" bIns="168021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6300" kern="1200" dirty="0">
            <a:latin typeface="Meiryo UI" panose="020B0604030504040204" pitchFamily="50" charset="-128"/>
            <a:ea typeface="Meiryo UI" panose="020B0604030504040204" pitchFamily="50" charset="-128"/>
          </a:endParaRPr>
        </a:p>
      </dsp:txBody>
      <dsp:txXfrm>
        <a:off x="5498067" y="549113"/>
        <a:ext cx="1173685" cy="1556169"/>
      </dsp:txXfrm>
    </dsp:sp>
    <dsp:sp modelId="{34EDB4FE-F183-44D3-880C-4DEB36121FE4}">
      <dsp:nvSpPr>
        <dsp:cNvPr id="0" name=""/>
        <dsp:cNvSpPr/>
      </dsp:nvSpPr>
      <dsp:spPr>
        <a:xfrm>
          <a:off x="6989412" y="549113"/>
          <a:ext cx="2510900" cy="15561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032" tIns="168021" rIns="84011" bIns="168021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6300" kern="1200">
            <a:latin typeface="Meiryo UI" panose="020B0604030504040204" pitchFamily="50" charset="-128"/>
            <a:ea typeface="Meiryo UI" panose="020B0604030504040204" pitchFamily="50" charset="-128"/>
          </a:endParaRPr>
        </a:p>
      </dsp:txBody>
      <dsp:txXfrm>
        <a:off x="7767497" y="549113"/>
        <a:ext cx="954731" cy="1556169"/>
      </dsp:txXfrm>
    </dsp:sp>
    <dsp:sp modelId="{76CA8BB3-AA06-44AA-9A18-346180E84F48}">
      <dsp:nvSpPr>
        <dsp:cNvPr id="0" name=""/>
        <dsp:cNvSpPr/>
      </dsp:nvSpPr>
      <dsp:spPr>
        <a:xfrm>
          <a:off x="9039888" y="549113"/>
          <a:ext cx="2302120" cy="155616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032" tIns="168021" rIns="84011" bIns="168021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6300" kern="1200">
            <a:latin typeface="Meiryo UI" panose="020B0604030504040204" pitchFamily="50" charset="-128"/>
            <a:ea typeface="Meiryo UI" panose="020B0604030504040204" pitchFamily="50" charset="-128"/>
          </a:endParaRPr>
        </a:p>
      </dsp:txBody>
      <dsp:txXfrm>
        <a:off x="9817973" y="549113"/>
        <a:ext cx="745951" cy="15561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sv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F3667-0A8C-40C9-B2F2-86994A217A49}" type="datetimeFigureOut">
              <a:rPr kumimoji="1" lang="ja-JP" altLang="en-US" smtClean="0"/>
              <a:t>2025/11/17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3FAA4-0FCD-4181-B0AB-7186CFE53F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2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23390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1B1472-46AB-BA3F-469A-BF4C9F388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12109F0D-A875-C51E-C3D5-B821BA79A4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9962979-8564-814F-BBFB-0E32956693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22887E3-3067-2A3C-F541-B4795A54C5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61199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46DCB-A761-0ACE-F9FC-330E2DB8B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0415B061-71E8-2AA2-D1AB-5C5A3B509D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B05FD1D7-F1CC-6C60-447D-A774FF1A1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68317E0-D17C-B22E-4B2B-933C97FB23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2607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28D845-BB4C-31C0-E5C6-1CFD5AEA3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2F788723-AC27-4A97-A5D6-F7ABACEA67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73E0FFE2-885C-6894-C515-BB7EEEF9AA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CCF51C-5DFF-BEEA-2C11-B10A2639AA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84241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CFCEA-3E0E-8F1C-2ACA-9A744F4F2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9E7A774E-F47E-0753-A12D-5866277EF5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FF7D1A92-7C68-4330-95DB-E0798BEE6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3485C5-B522-40BD-C5A6-8724FD252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8243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A9AE3-1B53-BBA6-05BF-30CDC1690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DFF9FD44-1534-CA3C-99BC-F00DFA986E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A10D3BF0-6E3F-5925-D84A-97F3377CCE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858B960-F55D-0240-6A01-8B3F998ED4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4335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09878C-2EB5-D5B7-DE0C-FD5AA5ADD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4C0E2E3F-B060-CD2D-4B16-EC9A868E7E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3CC6DCA6-3EC6-D7CE-A247-1F2BD210AD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993301-0504-937C-604C-E937AFBE3A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4137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3A8241-3359-F4B2-A0B7-63B4960A0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9C0A409F-70FA-FF04-89AC-ED7D0F9091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A1618B38-FCE8-2912-DC32-753B41CD66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49133A-5492-5245-4D88-24E63B6B74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5693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7E2385-271D-F92D-7506-593A0BAEF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0AF6B107-8799-E98F-2162-D8E1CA9FA6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B16DEB87-BDD0-3335-DF3D-D17B5E0EA0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メンテナンスカートリッジ：印刷で余分に出たインクやかすをためるパーツ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DAF9DE4-FC88-B244-C76F-4442E8D9D4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72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9D2977-3ED2-9AFB-38A2-F41CA1084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3A1D09AD-F41A-03AA-D631-C796C39111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20EDD409-0A8C-4759-8758-8C7FE76345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メンテナンスカートリッジ：印刷で余分に出たインクやかすをためるパーツ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68D1642-1ECA-3A9B-EE9A-50B7C6DAE8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4257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CFC70-6466-4ED0-358D-D05DA6880E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5C33E82F-E897-2942-8988-1288132A52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2B5CDBDD-1C1F-3DC8-A605-6BF2F13BA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メンテナンスカートリッジ：印刷で余分に出たインクやかすをためるパーツ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45307CA-71CF-1B17-8F2B-CBB93F0A8B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8788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15A79-1FDD-700B-203F-D6D166EFE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0453269-0A5F-D565-6FF1-B1B37B01A9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A588328-4A0E-F110-B687-48834064CB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メンテナンスカートリッジ：印刷で余分に出たインクやかすをためるパーツ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8E61FF9-5BF8-E72D-6D67-55F0883546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03309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03D0FA-4FD7-A56D-D687-E27C15390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A9CE555C-02AA-9D72-F1D5-4BE618ACB6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C92344DF-00E5-ECEC-9CAB-365152F277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メンテナンスカートリッジ：印刷で余分に出たインクやかすをためるパーツ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A13ECA7-3700-BC17-1600-5C23848DEC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78493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45507-04AB-39EB-8503-8BBF98020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F155DAC-1FBB-0B79-54FC-F16D59BA91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4406B2D7-CE39-993C-2228-41AC4664F0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0BC6DD7-F271-E279-CF25-77A1AC3ADD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3140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130425"/>
            <a:ext cx="58293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3886200"/>
            <a:ext cx="48006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274639"/>
            <a:ext cx="154305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74639"/>
            <a:ext cx="45148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4406901"/>
            <a:ext cx="58293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906714"/>
            <a:ext cx="58293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600201"/>
            <a:ext cx="302895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600201"/>
            <a:ext cx="302895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535113"/>
            <a:ext cx="3030141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174875"/>
            <a:ext cx="3030141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1535113"/>
            <a:ext cx="3031331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174875"/>
            <a:ext cx="3031331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73050"/>
            <a:ext cx="2256235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273051"/>
            <a:ext cx="3833813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435101"/>
            <a:ext cx="2256235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4800600"/>
            <a:ext cx="41148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612775"/>
            <a:ext cx="41148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5367338"/>
            <a:ext cx="41148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274638"/>
            <a:ext cx="6172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600201"/>
            <a:ext cx="61722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6356351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6356351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895019-0CAD-3F92-C32E-26F5C035C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B0BD15B3-5EDB-7484-01C6-AA9C772FC95A}"/>
              </a:ext>
            </a:extLst>
          </p:cNvPr>
          <p:cNvSpPr/>
          <p:nvPr/>
        </p:nvSpPr>
        <p:spPr>
          <a:xfrm>
            <a:off x="0" y="8331816"/>
            <a:ext cx="13716000" cy="161228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28" name="Picture 4" descr="アイデア出しイラスト｜無料イラスト・フリー素材なら「イラストAC」">
            <a:extLst>
              <a:ext uri="{FF2B5EF4-FFF2-40B4-BE49-F238E27FC236}">
                <a16:creationId xmlns:a16="http://schemas.microsoft.com/office/drawing/2014/main" id="{0E654A7F-DCC5-3094-BE8B-CFE996505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69" y="5211216"/>
            <a:ext cx="918998" cy="1148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思考の吹き出し: 雲形 33">
            <a:extLst>
              <a:ext uri="{FF2B5EF4-FFF2-40B4-BE49-F238E27FC236}">
                <a16:creationId xmlns:a16="http://schemas.microsoft.com/office/drawing/2014/main" id="{1B39E7E1-5FE8-45A4-F00E-3E1C9EB4A9F8}"/>
              </a:ext>
            </a:extLst>
          </p:cNvPr>
          <p:cNvSpPr/>
          <p:nvPr/>
        </p:nvSpPr>
        <p:spPr>
          <a:xfrm>
            <a:off x="1600200" y="4589264"/>
            <a:ext cx="5086350" cy="2154436"/>
          </a:xfrm>
          <a:prstGeom prst="cloudCallout">
            <a:avLst>
              <a:gd name="adj1" fmla="val -55779"/>
              <a:gd name="adj2" fmla="val 6571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F609522E-A396-89B2-1CEE-BF155BEA06A4}"/>
              </a:ext>
            </a:extLst>
          </p:cNvPr>
          <p:cNvGrpSpPr/>
          <p:nvPr/>
        </p:nvGrpSpPr>
        <p:grpSpPr>
          <a:xfrm>
            <a:off x="145725" y="212163"/>
            <a:ext cx="125662" cy="530145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21D2111-6793-0723-325E-B61335C64BB3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5485F71-6E1B-8401-0426-6C0A9070E1FF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3A5A45F6-31CF-6ACC-3B25-5D57BD74D162}"/>
              </a:ext>
            </a:extLst>
          </p:cNvPr>
          <p:cNvSpPr/>
          <p:nvPr/>
        </p:nvSpPr>
        <p:spPr>
          <a:xfrm>
            <a:off x="0" y="842321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47F1DC1-898F-5D71-D41C-3C1E925A346C}"/>
              </a:ext>
            </a:extLst>
          </p:cNvPr>
          <p:cNvSpPr txBox="1"/>
          <p:nvPr/>
        </p:nvSpPr>
        <p:spPr>
          <a:xfrm>
            <a:off x="522148" y="237554"/>
            <a:ext cx="12499182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研修を受けての気づき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3CE4A7ED-1087-C510-05B9-0E0C20EF0032}"/>
              </a:ext>
            </a:extLst>
          </p:cNvPr>
          <p:cNvSpPr txBox="1"/>
          <p:nvPr/>
        </p:nvSpPr>
        <p:spPr>
          <a:xfrm>
            <a:off x="681203" y="2172705"/>
            <a:ext cx="6302319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INC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</a:t>
            </a:r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CMJ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の共同倉庫である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舞浜物流センター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を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見学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インクジェットプリンタの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製品荷姿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で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コーナーガード設置が</a:t>
            </a:r>
            <a:endParaRPr lang="en-US" altLang="ja-JP" sz="28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統一されていない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ことに気づいた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41F79334-587C-58A6-F137-4D099A6FF6D9}"/>
              </a:ext>
            </a:extLst>
          </p:cNvPr>
          <p:cNvSpPr txBox="1"/>
          <p:nvPr/>
        </p:nvSpPr>
        <p:spPr>
          <a:xfrm>
            <a:off x="498702" y="1164090"/>
            <a:ext cx="8674214" cy="67561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lIns="38100" tIns="1440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講座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11-2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3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 国内販売物流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(CMJ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舞浜倉庫見学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 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より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3" name="矢印: 下 22">
            <a:extLst>
              <a:ext uri="{FF2B5EF4-FFF2-40B4-BE49-F238E27FC236}">
                <a16:creationId xmlns:a16="http://schemas.microsoft.com/office/drawing/2014/main" id="{EA04A8AC-E95C-38B4-B66F-CFB5C58DEE51}"/>
              </a:ext>
            </a:extLst>
          </p:cNvPr>
          <p:cNvSpPr/>
          <p:nvPr/>
        </p:nvSpPr>
        <p:spPr>
          <a:xfrm>
            <a:off x="681203" y="7021832"/>
            <a:ext cx="1802522" cy="78866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A67A871-D1CF-02BE-F5BD-B6A8E18F9E60}"/>
              </a:ext>
            </a:extLst>
          </p:cNvPr>
          <p:cNvSpPr/>
          <p:nvPr/>
        </p:nvSpPr>
        <p:spPr>
          <a:xfrm>
            <a:off x="7865610" y="2020248"/>
            <a:ext cx="4750959" cy="2492843"/>
          </a:xfrm>
          <a:prstGeom prst="rect">
            <a:avLst/>
          </a:prstGeom>
          <a:solidFill>
            <a:srgbClr val="4F81BD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BCFAF016-D2E8-9B03-C5EA-8FF4A80E3FDA}"/>
              </a:ext>
            </a:extLst>
          </p:cNvPr>
          <p:cNvSpPr/>
          <p:nvPr/>
        </p:nvSpPr>
        <p:spPr>
          <a:xfrm>
            <a:off x="7865610" y="4607505"/>
            <a:ext cx="4750959" cy="3102359"/>
          </a:xfrm>
          <a:prstGeom prst="rect">
            <a:avLst/>
          </a:prstGeom>
          <a:solidFill>
            <a:srgbClr val="4F81BD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30" name="TextBox 17">
            <a:extLst>
              <a:ext uri="{FF2B5EF4-FFF2-40B4-BE49-F238E27FC236}">
                <a16:creationId xmlns:a16="http://schemas.microsoft.com/office/drawing/2014/main" id="{684BCF36-81A8-5642-03F5-77B7F8C47E3E}"/>
              </a:ext>
            </a:extLst>
          </p:cNvPr>
          <p:cNvSpPr txBox="1"/>
          <p:nvPr/>
        </p:nvSpPr>
        <p:spPr>
          <a:xfrm>
            <a:off x="2519198" y="4993064"/>
            <a:ext cx="4059390" cy="15850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</a:t>
            </a:r>
            <a:endParaRPr lang="en-US" altLang="ja-JP" sz="24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削減統一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出来たら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コストダウン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に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つながるのでは？</a:t>
            </a:r>
            <a:endParaRPr lang="en-US" altLang="ja-JP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7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AABAFECD-5BB5-B333-8739-908FDBCEE238}"/>
              </a:ext>
            </a:extLst>
          </p:cNvPr>
          <p:cNvSpPr/>
          <p:nvPr/>
        </p:nvSpPr>
        <p:spPr>
          <a:xfrm>
            <a:off x="975589" y="8700943"/>
            <a:ext cx="11205997" cy="11487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  <a:cs typeface="+mn-cs"/>
              </a:rPr>
              <a:t>取組テーマを設定</a:t>
            </a:r>
            <a:endParaRPr kumimoji="0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B" panose="02020700000000000000" pitchFamily="18" charset="-128"/>
              <a:ea typeface="UD デジタル 教科書体 NP-B" panose="02020700000000000000" pitchFamily="18" charset="-128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  <a:cs typeface="+mn-cs"/>
              </a:rPr>
              <a:t>荷姿統一によるコストダウン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  <a:cs typeface="+mn-cs"/>
              </a:rPr>
              <a:t>(</a:t>
            </a:r>
            <a:r>
              <a:rPr kumimoji="0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  <a:cs typeface="+mn-cs"/>
              </a:rPr>
              <a:t>コーナーガード廃止検討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  <a:cs typeface="+mn-cs"/>
              </a:rPr>
              <a:t>)</a:t>
            </a:r>
            <a:endParaRPr kumimoji="0" lang="ja-JP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B" panose="02020700000000000000" pitchFamily="18" charset="-128"/>
              <a:ea typeface="UD デジタル 教科書体 NP-B" panose="02020700000000000000" pitchFamily="18" charset="-128"/>
              <a:cs typeface="+mn-cs"/>
            </a:endParaRPr>
          </a:p>
          <a:p>
            <a:endParaRPr kumimoji="1" lang="ja-JP" altLang="en-US" dirty="0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F77A35C1-6B53-60A7-9A08-F5E0DD05AF73}"/>
              </a:ext>
            </a:extLst>
          </p:cNvPr>
          <p:cNvSpPr txBox="1"/>
          <p:nvPr/>
        </p:nvSpPr>
        <p:spPr>
          <a:xfrm>
            <a:off x="7859748" y="7785200"/>
            <a:ext cx="5018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1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図：コーナーガード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あり（上）なし（下））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17712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84C18-9FB2-4860-B409-5F8E22D00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73128A2-F7D0-C4C8-2819-898810B41C49}"/>
              </a:ext>
            </a:extLst>
          </p:cNvPr>
          <p:cNvGrpSpPr/>
          <p:nvPr/>
        </p:nvGrpSpPr>
        <p:grpSpPr>
          <a:xfrm>
            <a:off x="145725" y="3204375"/>
            <a:ext cx="125662" cy="530145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ED10FDD-CC1B-7769-3DF8-4D052B9E54A6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B6D122E-0076-7E60-F4D9-DBAE8D03BD2A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728F4198-70AF-CD36-D85E-A0A7E7258D65}"/>
              </a:ext>
            </a:extLst>
          </p:cNvPr>
          <p:cNvSpPr/>
          <p:nvPr/>
        </p:nvSpPr>
        <p:spPr>
          <a:xfrm>
            <a:off x="0" y="3834533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D9CB73FE-C8C5-AB0B-5E29-541D0CE2CD7B}"/>
              </a:ext>
            </a:extLst>
          </p:cNvPr>
          <p:cNvSpPr txBox="1"/>
          <p:nvPr/>
        </p:nvSpPr>
        <p:spPr>
          <a:xfrm>
            <a:off x="445293" y="3207272"/>
            <a:ext cx="12499182" cy="474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en-US" altLang="ja-JP" sz="27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IJ</a:t>
            </a:r>
            <a:r>
              <a:rPr lang="ja-JP" altLang="en-US" sz="27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プリンタ コーナーガード削減検討</a:t>
            </a:r>
            <a:endParaRPr lang="en-US" altLang="ja-JP" sz="27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265CD677-90DF-922A-0D25-3D32992B8C02}"/>
              </a:ext>
            </a:extLst>
          </p:cNvPr>
          <p:cNvSpPr txBox="1"/>
          <p:nvPr/>
        </p:nvSpPr>
        <p:spPr>
          <a:xfrm>
            <a:off x="971550" y="4877520"/>
            <a:ext cx="6115050" cy="48474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コーナーガード設置対象製品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CVN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製インクジェットプリンタ</a:t>
            </a:r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TS5430</a:t>
            </a:r>
          </a:p>
          <a:p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日本向けのみ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、</a:t>
            </a:r>
            <a:r>
              <a:rPr lang="ja-JP" altLang="en-US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販社要望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により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コーナーガード設置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していることが判明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2025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年以降、</a:t>
            </a:r>
            <a:r>
              <a:rPr lang="ja-JP" altLang="en-US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日本向け出荷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においては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ダメージ対策として</a:t>
            </a:r>
            <a:r>
              <a:rPr lang="en-US" altLang="ja-JP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AIR</a:t>
            </a:r>
            <a:r>
              <a:rPr lang="ja-JP" altLang="en-US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 </a:t>
            </a:r>
            <a:r>
              <a:rPr lang="en-US" altLang="ja-JP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BAG</a:t>
            </a:r>
            <a:r>
              <a:rPr lang="ja-JP" altLang="en-US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新対策</a:t>
            </a:r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右記</a:t>
            </a:r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を実施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⇒</a:t>
            </a:r>
            <a:r>
              <a:rPr lang="ja-JP" altLang="en-US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コーナーガード廃止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を</a:t>
            </a:r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CMJ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に</a:t>
            </a:r>
            <a:r>
              <a:rPr lang="ja-JP" altLang="en-US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再提案</a:t>
            </a:r>
            <a:endParaRPr lang="en-US" altLang="ja-JP" sz="21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</a:t>
            </a:r>
            <a:r>
              <a:rPr lang="en-US" altLang="ja-JP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2026</a:t>
            </a:r>
            <a:r>
              <a:rPr lang="ja-JP" altLang="en-US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年</a:t>
            </a:r>
            <a:r>
              <a:rPr lang="en-US" altLang="ja-JP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EOL</a:t>
            </a:r>
            <a:r>
              <a:rPr lang="ja-JP" altLang="en-US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のため</a:t>
            </a:r>
            <a:r>
              <a:rPr lang="ja-JP" altLang="en-US" sz="21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採算見込めず撤退 ✖</a:t>
            </a:r>
            <a:endParaRPr lang="en-US" altLang="ja-JP" sz="21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B145AC64-5280-741D-AC1D-F25B5D21A3D5}"/>
              </a:ext>
            </a:extLst>
          </p:cNvPr>
          <p:cNvSpPr txBox="1"/>
          <p:nvPr/>
        </p:nvSpPr>
        <p:spPr>
          <a:xfrm>
            <a:off x="644463" y="4112975"/>
            <a:ext cx="3641787" cy="502446"/>
          </a:xfrm>
          <a:prstGeom prst="rect">
            <a:avLst/>
          </a:prstGeom>
        </p:spPr>
        <p:txBody>
          <a:bodyPr lIns="38100" tIns="381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ja-JP" altLang="en-US" sz="21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コーナーガード設置の背景</a:t>
            </a:r>
            <a:endParaRPr lang="en-US" altLang="ja-JP" sz="21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2050" name="Picture 2" descr="PIXUS TS5430：インクジェットプリンター｜個人｜キヤノン">
            <a:extLst>
              <a:ext uri="{FF2B5EF4-FFF2-40B4-BE49-F238E27FC236}">
                <a16:creationId xmlns:a16="http://schemas.microsoft.com/office/drawing/2014/main" id="{6D3F399F-388B-74A3-0CB8-8C1485458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8150" y="4706071"/>
            <a:ext cx="3301510" cy="1628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DEC76C58-C601-FC1F-2796-211E93A1AC50}"/>
              </a:ext>
            </a:extLst>
          </p:cNvPr>
          <p:cNvGraphicFramePr>
            <a:graphicFrameLocks noGrp="1"/>
          </p:cNvGraphicFramePr>
          <p:nvPr/>
        </p:nvGraphicFramePr>
        <p:xfrm>
          <a:off x="8058149" y="6563196"/>
          <a:ext cx="4958862" cy="1658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954">
                  <a:extLst>
                    <a:ext uri="{9D8B030D-6E8A-4147-A177-3AD203B41FA5}">
                      <a16:colId xmlns:a16="http://schemas.microsoft.com/office/drawing/2014/main" val="4094626903"/>
                    </a:ext>
                  </a:extLst>
                </a:gridCol>
                <a:gridCol w="1652954">
                  <a:extLst>
                    <a:ext uri="{9D8B030D-6E8A-4147-A177-3AD203B41FA5}">
                      <a16:colId xmlns:a16="http://schemas.microsoft.com/office/drawing/2014/main" val="3191610214"/>
                    </a:ext>
                  </a:extLst>
                </a:gridCol>
                <a:gridCol w="1652954">
                  <a:extLst>
                    <a:ext uri="{9D8B030D-6E8A-4147-A177-3AD203B41FA5}">
                      <a16:colId xmlns:a16="http://schemas.microsoft.com/office/drawing/2014/main" val="2555216053"/>
                    </a:ext>
                  </a:extLst>
                </a:gridCol>
              </a:tblGrid>
              <a:tr h="552698">
                <a:tc>
                  <a:txBody>
                    <a:bodyPr/>
                    <a:lstStyle/>
                    <a:p>
                      <a:pPr algn="ctr"/>
                      <a:endParaRPr kumimoji="1" lang="ja-JP" altLang="en-US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日本向け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その他仕向け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168928233"/>
                  </a:ext>
                </a:extLst>
              </a:tr>
              <a:tr h="552698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コーナーガード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あり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897558482"/>
                  </a:ext>
                </a:extLst>
              </a:tr>
              <a:tr h="552698">
                <a:tc>
                  <a:txBody>
                    <a:bodyPr/>
                    <a:lstStyle/>
                    <a:p>
                      <a:pPr algn="ctr"/>
                      <a:endParaRPr kumimoji="1" lang="ja-JP" altLang="en-US" sz="100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1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過去箱潰れクレーム</a:t>
                      </a:r>
                      <a:endParaRPr kumimoji="1" lang="en-US" altLang="ja-JP" sz="11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l"/>
                      <a:r>
                        <a:rPr kumimoji="1" lang="ja-JP" altLang="en-US" sz="11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販社要望で設置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886546036"/>
                  </a:ext>
                </a:extLst>
              </a:tr>
            </a:tbl>
          </a:graphicData>
        </a:graphic>
      </p:graphicFrame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62F727C-3124-F7CE-0CEB-1AFC537A3B53}"/>
              </a:ext>
            </a:extLst>
          </p:cNvPr>
          <p:cNvSpPr/>
          <p:nvPr/>
        </p:nvSpPr>
        <p:spPr>
          <a:xfrm>
            <a:off x="8058150" y="8649420"/>
            <a:ext cx="4886326" cy="16580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E6D73F82-7B40-9583-B094-70F76A81284D}"/>
              </a:ext>
            </a:extLst>
          </p:cNvPr>
          <p:cNvSpPr/>
          <p:nvPr/>
        </p:nvSpPr>
        <p:spPr>
          <a:xfrm>
            <a:off x="515277" y="4853707"/>
            <a:ext cx="373772" cy="366713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F7F718E7-921D-1BE4-A16C-8B21FBD2C3B0}"/>
              </a:ext>
            </a:extLst>
          </p:cNvPr>
          <p:cNvSpPr/>
          <p:nvPr/>
        </p:nvSpPr>
        <p:spPr>
          <a:xfrm>
            <a:off x="515277" y="6751564"/>
            <a:ext cx="373772" cy="366713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E0FDC964-4433-1186-E03C-74384E9F2DDA}"/>
              </a:ext>
            </a:extLst>
          </p:cNvPr>
          <p:cNvSpPr/>
          <p:nvPr/>
        </p:nvSpPr>
        <p:spPr>
          <a:xfrm>
            <a:off x="512104" y="8363670"/>
            <a:ext cx="373772" cy="366713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0">
            <a:extLst>
              <a:ext uri="{FF2B5EF4-FFF2-40B4-BE49-F238E27FC236}">
                <a16:creationId xmlns:a16="http://schemas.microsoft.com/office/drawing/2014/main" id="{13E40EB4-538F-9E47-2013-0B1100689393}"/>
              </a:ext>
            </a:extLst>
          </p:cNvPr>
          <p:cNvGrpSpPr/>
          <p:nvPr/>
        </p:nvGrpSpPr>
        <p:grpSpPr>
          <a:xfrm>
            <a:off x="2886075" y="7051949"/>
            <a:ext cx="1085850" cy="66328"/>
            <a:chOff x="0" y="0"/>
            <a:chExt cx="2622315" cy="56514"/>
          </a:xfrm>
        </p:grpSpPr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1691B35A-8C6F-307F-3F32-175EED9E3103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20" name="TextBox 12">
              <a:extLst>
                <a:ext uri="{FF2B5EF4-FFF2-40B4-BE49-F238E27FC236}">
                  <a16:creationId xmlns:a16="http://schemas.microsoft.com/office/drawing/2014/main" id="{75FD87E1-B98C-A4C0-EB47-544383CB4A86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</a:pPr>
              <a:endParaRPr sz="1350"/>
            </a:p>
          </p:txBody>
        </p:sp>
      </p:grpSp>
      <p:grpSp>
        <p:nvGrpSpPr>
          <p:cNvPr id="23" name="Group 10">
            <a:extLst>
              <a:ext uri="{FF2B5EF4-FFF2-40B4-BE49-F238E27FC236}">
                <a16:creationId xmlns:a16="http://schemas.microsoft.com/office/drawing/2014/main" id="{BF40A49F-4D33-F440-D3E6-CE207F6038FA}"/>
              </a:ext>
            </a:extLst>
          </p:cNvPr>
          <p:cNvGrpSpPr/>
          <p:nvPr/>
        </p:nvGrpSpPr>
        <p:grpSpPr>
          <a:xfrm>
            <a:off x="971550" y="7359078"/>
            <a:ext cx="2457450" cy="66328"/>
            <a:chOff x="0" y="0"/>
            <a:chExt cx="2622315" cy="56514"/>
          </a:xfrm>
        </p:grpSpPr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FAE37581-30C7-D13E-4689-5B9B9D8DBFC0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02334712-17AC-B36F-91A8-96BABBE9EF60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</a:pPr>
              <a:endParaRPr sz="1350"/>
            </a:p>
          </p:txBody>
        </p:sp>
      </p:grpSp>
      <p:grpSp>
        <p:nvGrpSpPr>
          <p:cNvPr id="26" name="Group 10">
            <a:extLst>
              <a:ext uri="{FF2B5EF4-FFF2-40B4-BE49-F238E27FC236}">
                <a16:creationId xmlns:a16="http://schemas.microsoft.com/office/drawing/2014/main" id="{50A1A79F-B351-9DF0-D528-D40FF78DD684}"/>
              </a:ext>
            </a:extLst>
          </p:cNvPr>
          <p:cNvGrpSpPr/>
          <p:nvPr/>
        </p:nvGrpSpPr>
        <p:grpSpPr>
          <a:xfrm>
            <a:off x="1212159" y="9599325"/>
            <a:ext cx="2045392" cy="66328"/>
            <a:chOff x="0" y="0"/>
            <a:chExt cx="2622315" cy="56514"/>
          </a:xfrm>
        </p:grpSpPr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9A2D52F8-9D12-D4D8-2DB7-7CA59454FE9F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28" name="TextBox 12">
              <a:extLst>
                <a:ext uri="{FF2B5EF4-FFF2-40B4-BE49-F238E27FC236}">
                  <a16:creationId xmlns:a16="http://schemas.microsoft.com/office/drawing/2014/main" id="{29A37C89-500C-4C96-7C27-E641AB4DF910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</a:pPr>
              <a:endParaRPr sz="1350"/>
            </a:p>
          </p:txBody>
        </p:sp>
      </p:grpSp>
      <p:grpSp>
        <p:nvGrpSpPr>
          <p:cNvPr id="8" name="Group 2">
            <a:extLst>
              <a:ext uri="{FF2B5EF4-FFF2-40B4-BE49-F238E27FC236}">
                <a16:creationId xmlns:a16="http://schemas.microsoft.com/office/drawing/2014/main" id="{979E02F7-E881-97BF-9080-9171F251FFFB}"/>
              </a:ext>
            </a:extLst>
          </p:cNvPr>
          <p:cNvGrpSpPr/>
          <p:nvPr/>
        </p:nvGrpSpPr>
        <p:grpSpPr>
          <a:xfrm>
            <a:off x="145725" y="212163"/>
            <a:ext cx="125662" cy="530145"/>
            <a:chOff x="0" y="0"/>
            <a:chExt cx="44128" cy="186169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6CF23B21-2214-C5B4-597A-F83D94BD9FB5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7FA0C3E6-8A88-D9D0-1B50-00BADAEF85C2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13" name="AutoShape 5">
            <a:extLst>
              <a:ext uri="{FF2B5EF4-FFF2-40B4-BE49-F238E27FC236}">
                <a16:creationId xmlns:a16="http://schemas.microsoft.com/office/drawing/2014/main" id="{F0A6E7C7-CCC6-D355-B8CC-8059B5CF9DED}"/>
              </a:ext>
            </a:extLst>
          </p:cNvPr>
          <p:cNvSpPr/>
          <p:nvPr/>
        </p:nvSpPr>
        <p:spPr>
          <a:xfrm>
            <a:off x="0" y="842321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1272503B-301A-7677-1E18-5A23DFD5DECB}"/>
              </a:ext>
            </a:extLst>
          </p:cNvPr>
          <p:cNvSpPr txBox="1"/>
          <p:nvPr/>
        </p:nvSpPr>
        <p:spPr>
          <a:xfrm>
            <a:off x="522148" y="237554"/>
            <a:ext cx="12499182" cy="491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ja-JP" altLang="en-US" sz="32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荷姿統一によるコストダウン</a:t>
            </a:r>
            <a:r>
              <a:rPr lang="en-US" altLang="ja-JP" sz="24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(</a:t>
            </a:r>
            <a:r>
              <a:rPr lang="ja-JP" altLang="en-US" sz="24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コーナーガード廃止検討</a:t>
            </a:r>
            <a:r>
              <a:rPr lang="en-US" altLang="ja-JP" sz="24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)</a:t>
            </a:r>
            <a:endParaRPr lang="en-US" altLang="ja-JP" sz="32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</p:spTree>
    <p:extLst>
      <p:ext uri="{BB962C8B-B14F-4D97-AF65-F5344CB8AC3E}">
        <p14:creationId xmlns:p14="http://schemas.microsoft.com/office/powerpoint/2010/main" val="2591364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94E15-3C35-5A1B-1E82-47C9EB7DC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C8AF42C-5BC0-CD68-E560-0A22335E61CD}"/>
              </a:ext>
            </a:extLst>
          </p:cNvPr>
          <p:cNvGrpSpPr/>
          <p:nvPr/>
        </p:nvGrpSpPr>
        <p:grpSpPr>
          <a:xfrm>
            <a:off x="145725" y="1412955"/>
            <a:ext cx="125662" cy="530145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E4BD467-A7DB-A554-5A13-0D4573E0E32F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9958925-6DCC-422B-7DCE-55797FE665C5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183120F2-3D59-F703-7069-82D590D30F38}"/>
              </a:ext>
            </a:extLst>
          </p:cNvPr>
          <p:cNvSpPr/>
          <p:nvPr/>
        </p:nvSpPr>
        <p:spPr>
          <a:xfrm>
            <a:off x="0" y="2043113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82D90FE-0F60-7ED4-CD6B-0B9192B8A10C}"/>
              </a:ext>
            </a:extLst>
          </p:cNvPr>
          <p:cNvSpPr txBox="1"/>
          <p:nvPr/>
        </p:nvSpPr>
        <p:spPr>
          <a:xfrm>
            <a:off x="445293" y="1415852"/>
            <a:ext cx="12499182" cy="474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en-US" altLang="ja-JP" sz="27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27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27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877252B7-E156-1932-0121-651BB218B5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617969"/>
              </p:ext>
            </p:extLst>
          </p:nvPr>
        </p:nvGraphicFramePr>
        <p:xfrm>
          <a:off x="949569" y="4270015"/>
          <a:ext cx="11623430" cy="37763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0490">
                  <a:extLst>
                    <a:ext uri="{9D8B030D-6E8A-4147-A177-3AD203B41FA5}">
                      <a16:colId xmlns:a16="http://schemas.microsoft.com/office/drawing/2014/main" val="4094626903"/>
                    </a:ext>
                  </a:extLst>
                </a:gridCol>
                <a:gridCol w="1660490">
                  <a:extLst>
                    <a:ext uri="{9D8B030D-6E8A-4147-A177-3AD203B41FA5}">
                      <a16:colId xmlns:a16="http://schemas.microsoft.com/office/drawing/2014/main" val="3191610214"/>
                    </a:ext>
                  </a:extLst>
                </a:gridCol>
                <a:gridCol w="1660490">
                  <a:extLst>
                    <a:ext uri="{9D8B030D-6E8A-4147-A177-3AD203B41FA5}">
                      <a16:colId xmlns:a16="http://schemas.microsoft.com/office/drawing/2014/main" val="2555216053"/>
                    </a:ext>
                  </a:extLst>
                </a:gridCol>
                <a:gridCol w="1660490">
                  <a:extLst>
                    <a:ext uri="{9D8B030D-6E8A-4147-A177-3AD203B41FA5}">
                      <a16:colId xmlns:a16="http://schemas.microsoft.com/office/drawing/2014/main" val="2326693487"/>
                    </a:ext>
                  </a:extLst>
                </a:gridCol>
                <a:gridCol w="1660490">
                  <a:extLst>
                    <a:ext uri="{9D8B030D-6E8A-4147-A177-3AD203B41FA5}">
                      <a16:colId xmlns:a16="http://schemas.microsoft.com/office/drawing/2014/main" val="3351227279"/>
                    </a:ext>
                  </a:extLst>
                </a:gridCol>
                <a:gridCol w="1660490">
                  <a:extLst>
                    <a:ext uri="{9D8B030D-6E8A-4147-A177-3AD203B41FA5}">
                      <a16:colId xmlns:a16="http://schemas.microsoft.com/office/drawing/2014/main" val="3751830838"/>
                    </a:ext>
                  </a:extLst>
                </a:gridCol>
                <a:gridCol w="1660490">
                  <a:extLst>
                    <a:ext uri="{9D8B030D-6E8A-4147-A177-3AD203B41FA5}">
                      <a16:colId xmlns:a16="http://schemas.microsoft.com/office/drawing/2014/main" val="979251011"/>
                    </a:ext>
                  </a:extLst>
                </a:gridCol>
              </a:tblGrid>
              <a:tr h="73669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対象製品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IJ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プリンタ</a:t>
                      </a:r>
                    </a:p>
                  </a:txBody>
                  <a:tcPr marL="68580" marR="68580" marT="34290" marB="3429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LBP</a:t>
                      </a:r>
                      <a:r>
                        <a:rPr kumimoji="1" lang="en-US" altLang="ja-JP" sz="11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(SFP)</a:t>
                      </a:r>
                      <a:endParaRPr kumimoji="1" lang="ja-JP" altLang="en-US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LBP</a:t>
                      </a:r>
                      <a:r>
                        <a:rPr kumimoji="1" lang="en-US" altLang="ja-JP" sz="11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(MFP)</a:t>
                      </a:r>
                      <a:endParaRPr kumimoji="1" lang="ja-JP" altLang="en-US" sz="12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化成品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168928233"/>
                  </a:ext>
                </a:extLst>
              </a:tr>
              <a:tr h="262527">
                <a:tc>
                  <a:txBody>
                    <a:bodyPr/>
                    <a:lstStyle/>
                    <a:p>
                      <a:pPr algn="ctr"/>
                      <a:endParaRPr kumimoji="1" lang="ja-JP" altLang="en-US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製以外</a:t>
                      </a: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</a:t>
                      </a: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製以外</a:t>
                      </a: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</a:t>
                      </a: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374333"/>
                  </a:ext>
                </a:extLst>
              </a:tr>
              <a:tr h="138856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コーナーガード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1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  <a:endParaRPr kumimoji="1" lang="en-US" altLang="ja-JP" sz="21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※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対象製品は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EOL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予定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solidFill>
                            <a:srgbClr val="FF0000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あり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solidFill>
                            <a:srgbClr val="FF0000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あり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897558482"/>
                  </a:ext>
                </a:extLst>
              </a:tr>
              <a:tr h="138856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包装設計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l"/>
                      <a:endParaRPr kumimoji="1" lang="ja-JP" altLang="en-US" sz="12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周辺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周辺 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(HP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製品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INC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 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(Inc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製品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886546036"/>
                  </a:ext>
                </a:extLst>
              </a:tr>
            </a:tbl>
          </a:graphicData>
        </a:graphic>
      </p:graphicFrame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EDD60D3-7B1D-A240-3373-327B079A2B08}"/>
              </a:ext>
            </a:extLst>
          </p:cNvPr>
          <p:cNvSpPr txBox="1"/>
          <p:nvPr/>
        </p:nvSpPr>
        <p:spPr>
          <a:xfrm>
            <a:off x="677435" y="2302386"/>
            <a:ext cx="6238708" cy="6924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ja-JP" altLang="en-US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　　 　検討対象を業務で担当している</a:t>
            </a:r>
            <a:r>
              <a:rPr lang="en-US" altLang="ja-JP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DP</a:t>
            </a:r>
            <a:r>
              <a:rPr lang="ja-JP" altLang="en-US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本体へ拡大</a:t>
            </a:r>
            <a:endParaRPr lang="en-US" altLang="ja-JP" dirty="0">
              <a:latin typeface="UD デジタル 教科書体 NP-B" panose="02020700000000000000" pitchFamily="18" charset="-128"/>
              <a:ea typeface="UD デジタル 教科書体 NP-B" panose="02020700000000000000" pitchFamily="18" charset="-128"/>
            </a:endParaRPr>
          </a:p>
          <a:p>
            <a:r>
              <a:rPr lang="ja-JP" altLang="en-US" sz="21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　　　</a:t>
            </a:r>
            <a:r>
              <a:rPr lang="en-US" altLang="ja-JP" sz="21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DP</a:t>
            </a:r>
            <a:r>
              <a:rPr lang="ja-JP" altLang="en-US" sz="21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本体 コーナーガード削減検討</a:t>
            </a:r>
          </a:p>
        </p:txBody>
      </p:sp>
      <p:sp>
        <p:nvSpPr>
          <p:cNvPr id="9" name="Freeform 18">
            <a:extLst>
              <a:ext uri="{FF2B5EF4-FFF2-40B4-BE49-F238E27FC236}">
                <a16:creationId xmlns:a16="http://schemas.microsoft.com/office/drawing/2014/main" id="{8E9DD7C8-926E-F590-959C-6843BECF6209}"/>
              </a:ext>
            </a:extLst>
          </p:cNvPr>
          <p:cNvSpPr/>
          <p:nvPr/>
        </p:nvSpPr>
        <p:spPr>
          <a:xfrm>
            <a:off x="958588" y="3462499"/>
            <a:ext cx="4045064" cy="489016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11" name="TextBox 19">
            <a:extLst>
              <a:ext uri="{FF2B5EF4-FFF2-40B4-BE49-F238E27FC236}">
                <a16:creationId xmlns:a16="http://schemas.microsoft.com/office/drawing/2014/main" id="{78E3607B-3B64-0A5B-E763-E1B282DC852B}"/>
              </a:ext>
            </a:extLst>
          </p:cNvPr>
          <p:cNvSpPr txBox="1"/>
          <p:nvPr/>
        </p:nvSpPr>
        <p:spPr>
          <a:xfrm>
            <a:off x="1133265" y="3498054"/>
            <a:ext cx="3641787" cy="502446"/>
          </a:xfrm>
          <a:prstGeom prst="rect">
            <a:avLst/>
          </a:prstGeom>
        </p:spPr>
        <p:txBody>
          <a:bodyPr lIns="38100" tIns="381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ja-JP" altLang="en-US" sz="21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製品別設置確認状況</a:t>
            </a:r>
            <a:endParaRPr lang="en-US" altLang="ja-JP" sz="21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5959EE4-03E9-CB9A-43A9-B917CDB3A561}"/>
              </a:ext>
            </a:extLst>
          </p:cNvPr>
          <p:cNvSpPr/>
          <p:nvPr/>
        </p:nvSpPr>
        <p:spPr>
          <a:xfrm>
            <a:off x="7600951" y="4291203"/>
            <a:ext cx="3314700" cy="3766948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27B81692-9C1C-1540-5A8A-711D7DA0B785}"/>
              </a:ext>
            </a:extLst>
          </p:cNvPr>
          <p:cNvSpPr/>
          <p:nvPr/>
        </p:nvSpPr>
        <p:spPr>
          <a:xfrm>
            <a:off x="8801099" y="3197490"/>
            <a:ext cx="3771902" cy="669413"/>
          </a:xfrm>
          <a:prstGeom prst="roundRect">
            <a:avLst/>
          </a:prstGeom>
          <a:solidFill>
            <a:srgbClr val="FFF5D5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214F8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LBP</a:t>
            </a:r>
            <a:r>
              <a:rPr kumimoji="1" lang="en-US" altLang="ja-JP" sz="1350" dirty="0">
                <a:solidFill>
                  <a:srgbClr val="214F8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(MFP)</a:t>
            </a:r>
            <a:r>
              <a:rPr kumimoji="1" lang="ja-JP" altLang="en-US" dirty="0">
                <a:solidFill>
                  <a:srgbClr val="214F8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に焦点を当て検討</a:t>
            </a:r>
            <a:endParaRPr kumimoji="1" lang="en-US" altLang="ja-JP" dirty="0">
              <a:solidFill>
                <a:srgbClr val="214F81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41A6A2C7-C246-B7A1-6CF1-B5F51E9B319F}"/>
              </a:ext>
            </a:extLst>
          </p:cNvPr>
          <p:cNvCxnSpPr>
            <a:cxnSpLocks/>
            <a:stCxn id="14" idx="2"/>
            <a:endCxn id="13" idx="0"/>
          </p:cNvCxnSpPr>
          <p:nvPr/>
        </p:nvCxnSpPr>
        <p:spPr>
          <a:xfrm flipH="1">
            <a:off x="9258301" y="3866903"/>
            <a:ext cx="1428749" cy="424300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7">
            <a:extLst>
              <a:ext uri="{FF2B5EF4-FFF2-40B4-BE49-F238E27FC236}">
                <a16:creationId xmlns:a16="http://schemas.microsoft.com/office/drawing/2014/main" id="{7B3A1742-6302-C8EE-D142-556A94940434}"/>
              </a:ext>
            </a:extLst>
          </p:cNvPr>
          <p:cNvSpPr/>
          <p:nvPr/>
        </p:nvSpPr>
        <p:spPr>
          <a:xfrm>
            <a:off x="949569" y="2467607"/>
            <a:ext cx="367393" cy="380225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535680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2290FD-70AA-04B4-1167-E8DBAEF31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F740F17-DFDB-ACE2-CEBD-9887240F819C}"/>
              </a:ext>
            </a:extLst>
          </p:cNvPr>
          <p:cNvGrpSpPr/>
          <p:nvPr/>
        </p:nvGrpSpPr>
        <p:grpSpPr>
          <a:xfrm>
            <a:off x="145725" y="1412955"/>
            <a:ext cx="125662" cy="530145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7DC88C3-0437-8E4C-0A47-37362319CE09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02D3357-115F-0FF9-841A-2EF68D309B59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81EB87AF-D2F7-E118-1905-E8199AE7C9B1}"/>
              </a:ext>
            </a:extLst>
          </p:cNvPr>
          <p:cNvSpPr/>
          <p:nvPr/>
        </p:nvSpPr>
        <p:spPr>
          <a:xfrm>
            <a:off x="0" y="2043113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D343F094-00DC-89D7-011A-D76F9B220B7C}"/>
              </a:ext>
            </a:extLst>
          </p:cNvPr>
          <p:cNvSpPr txBox="1"/>
          <p:nvPr/>
        </p:nvSpPr>
        <p:spPr>
          <a:xfrm>
            <a:off x="445293" y="1415852"/>
            <a:ext cx="12499182" cy="474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en-US" altLang="ja-JP" sz="27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27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27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C8C91B28-AFC9-FFDC-FD86-F6D7E478CE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429466"/>
              </p:ext>
            </p:extLst>
          </p:nvPr>
        </p:nvGraphicFramePr>
        <p:xfrm>
          <a:off x="7963005" y="2971801"/>
          <a:ext cx="4981471" cy="37881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0490">
                  <a:extLst>
                    <a:ext uri="{9D8B030D-6E8A-4147-A177-3AD203B41FA5}">
                      <a16:colId xmlns:a16="http://schemas.microsoft.com/office/drawing/2014/main" val="4094626903"/>
                    </a:ext>
                  </a:extLst>
                </a:gridCol>
                <a:gridCol w="1660490">
                  <a:extLst>
                    <a:ext uri="{9D8B030D-6E8A-4147-A177-3AD203B41FA5}">
                      <a16:colId xmlns:a16="http://schemas.microsoft.com/office/drawing/2014/main" val="3351227279"/>
                    </a:ext>
                  </a:extLst>
                </a:gridCol>
                <a:gridCol w="1660490">
                  <a:extLst>
                    <a:ext uri="{9D8B030D-6E8A-4147-A177-3AD203B41FA5}">
                      <a16:colId xmlns:a16="http://schemas.microsoft.com/office/drawing/2014/main" val="3751830838"/>
                    </a:ext>
                  </a:extLst>
                </a:gridCol>
              </a:tblGrid>
              <a:tr h="73669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対象製品</a:t>
                      </a:r>
                    </a:p>
                  </a:txBody>
                  <a:tcPr marL="68580" marR="68580" marT="34290" marB="3429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LBP</a:t>
                      </a:r>
                      <a:r>
                        <a:rPr kumimoji="1" lang="en-US" altLang="ja-JP" sz="11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(MFP)</a:t>
                      </a:r>
                      <a:endParaRPr kumimoji="1" lang="ja-JP" altLang="en-US" sz="12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8928233"/>
                  </a:ext>
                </a:extLst>
              </a:tr>
              <a:tr h="262527">
                <a:tc>
                  <a:txBody>
                    <a:bodyPr/>
                    <a:lstStyle/>
                    <a:p>
                      <a:pPr algn="ctr"/>
                      <a:endParaRPr kumimoji="1" lang="ja-JP" altLang="en-US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製以外</a:t>
                      </a: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</a:t>
                      </a: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374333"/>
                  </a:ext>
                </a:extLst>
              </a:tr>
              <a:tr h="138856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コーナーガード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solidFill>
                            <a:srgbClr val="FF0000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あり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897558482"/>
                  </a:ext>
                </a:extLst>
              </a:tr>
              <a:tr h="138856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包装設計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周辺 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(HP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製品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INC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 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(Inc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製品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886546036"/>
                  </a:ext>
                </a:extLst>
              </a:tr>
            </a:tbl>
          </a:graphicData>
        </a:graphic>
      </p:graphicFrame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4207062-BE8A-1599-C09B-12C2477BFAEF}"/>
              </a:ext>
            </a:extLst>
          </p:cNvPr>
          <p:cNvSpPr/>
          <p:nvPr/>
        </p:nvSpPr>
        <p:spPr>
          <a:xfrm>
            <a:off x="9629775" y="2992988"/>
            <a:ext cx="3314700" cy="3766948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12591EFF-C07C-AEC5-26BB-0B19436D03EF}"/>
              </a:ext>
            </a:extLst>
          </p:cNvPr>
          <p:cNvSpPr/>
          <p:nvPr/>
        </p:nvSpPr>
        <p:spPr>
          <a:xfrm>
            <a:off x="469786" y="2249619"/>
            <a:ext cx="4045064" cy="489016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E8E56882-E46B-47E8-DDBF-B02CBC3B07E4}"/>
              </a:ext>
            </a:extLst>
          </p:cNvPr>
          <p:cNvSpPr txBox="1"/>
          <p:nvPr/>
        </p:nvSpPr>
        <p:spPr>
          <a:xfrm>
            <a:off x="644463" y="2285174"/>
            <a:ext cx="3641787" cy="502446"/>
          </a:xfrm>
          <a:prstGeom prst="rect">
            <a:avLst/>
          </a:prstGeom>
        </p:spPr>
        <p:txBody>
          <a:bodyPr lIns="38100" tIns="381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ja-JP" altLang="en-US" sz="21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コーナーガード設置の背景</a:t>
            </a:r>
            <a:endParaRPr lang="en-US" altLang="ja-JP" sz="21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6" name="TextBox 17">
            <a:extLst>
              <a:ext uri="{FF2B5EF4-FFF2-40B4-BE49-F238E27FC236}">
                <a16:creationId xmlns:a16="http://schemas.microsoft.com/office/drawing/2014/main" id="{F2C5B503-4DFC-8ECD-219F-30D9A839123B}"/>
              </a:ext>
            </a:extLst>
          </p:cNvPr>
          <p:cNvSpPr txBox="1"/>
          <p:nvPr/>
        </p:nvSpPr>
        <p:spPr>
          <a:xfrm>
            <a:off x="971550" y="3086100"/>
            <a:ext cx="6115050" cy="1292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包装設計担当は、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HP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製品と</a:t>
            </a:r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INC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製品で担当が分かれているが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INC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製品について</a:t>
            </a:r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HP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製品の設計を踏襲した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ことが理由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grpSp>
        <p:nvGrpSpPr>
          <p:cNvPr id="17" name="Group 10">
            <a:extLst>
              <a:ext uri="{FF2B5EF4-FFF2-40B4-BE49-F238E27FC236}">
                <a16:creationId xmlns:a16="http://schemas.microsoft.com/office/drawing/2014/main" id="{D219B39A-8457-B0DF-86F8-ACF2BA8AD48C}"/>
              </a:ext>
            </a:extLst>
          </p:cNvPr>
          <p:cNvGrpSpPr/>
          <p:nvPr/>
        </p:nvGrpSpPr>
        <p:grpSpPr>
          <a:xfrm>
            <a:off x="3057525" y="3989269"/>
            <a:ext cx="3057525" cy="66328"/>
            <a:chOff x="0" y="0"/>
            <a:chExt cx="2622315" cy="56514"/>
          </a:xfrm>
        </p:grpSpPr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4E11B2D9-E48A-CA32-7E9E-C23C5D6D95B7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20" name="TextBox 12">
              <a:extLst>
                <a:ext uri="{FF2B5EF4-FFF2-40B4-BE49-F238E27FC236}">
                  <a16:creationId xmlns:a16="http://schemas.microsoft.com/office/drawing/2014/main" id="{8227BF79-498B-E132-9DE8-DADBE1415AD1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</a:pPr>
              <a:endParaRPr sz="1350"/>
            </a:p>
          </p:txBody>
        </p:sp>
      </p:grpSp>
      <p:sp>
        <p:nvSpPr>
          <p:cNvPr id="22" name="TextBox 17">
            <a:extLst>
              <a:ext uri="{FF2B5EF4-FFF2-40B4-BE49-F238E27FC236}">
                <a16:creationId xmlns:a16="http://schemas.microsoft.com/office/drawing/2014/main" id="{146B969E-586B-D29D-703C-93B566FAEC9E}"/>
              </a:ext>
            </a:extLst>
          </p:cNvPr>
          <p:cNvSpPr txBox="1"/>
          <p:nvPr/>
        </p:nvSpPr>
        <p:spPr>
          <a:xfrm>
            <a:off x="971550" y="5143500"/>
            <a:ext cx="6115050" cy="9694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IJ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プリンタで削減出来ているのなら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より荷姿が大きい</a:t>
            </a:r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LBP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でも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コーナーガードが削減可能ではないか？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3" name="二等辺三角形 22">
            <a:extLst>
              <a:ext uri="{FF2B5EF4-FFF2-40B4-BE49-F238E27FC236}">
                <a16:creationId xmlns:a16="http://schemas.microsoft.com/office/drawing/2014/main" id="{8044F552-7568-95CF-30AB-EA622F3937C1}"/>
              </a:ext>
            </a:extLst>
          </p:cNvPr>
          <p:cNvSpPr/>
          <p:nvPr/>
        </p:nvSpPr>
        <p:spPr>
          <a:xfrm rot="10800000">
            <a:off x="971551" y="4582223"/>
            <a:ext cx="418763" cy="357817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4" name="二等辺三角形 23">
            <a:extLst>
              <a:ext uri="{FF2B5EF4-FFF2-40B4-BE49-F238E27FC236}">
                <a16:creationId xmlns:a16="http://schemas.microsoft.com/office/drawing/2014/main" id="{BC52C781-1337-0C6B-E128-F6C0DC7EA812}"/>
              </a:ext>
            </a:extLst>
          </p:cNvPr>
          <p:cNvSpPr/>
          <p:nvPr/>
        </p:nvSpPr>
        <p:spPr>
          <a:xfrm rot="10800000">
            <a:off x="971550" y="6316458"/>
            <a:ext cx="418763" cy="357817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E25073F0-8717-2CCC-0007-B32116C04D6A}"/>
              </a:ext>
            </a:extLst>
          </p:cNvPr>
          <p:cNvSpPr txBox="1"/>
          <p:nvPr/>
        </p:nvSpPr>
        <p:spPr>
          <a:xfrm>
            <a:off x="971549" y="6909890"/>
            <a:ext cx="6115050" cy="9694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販社にヒアリングした結果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複数販社を除きコーナーガード削減可との回答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次ページ</a:t>
            </a:r>
            <a:r>
              <a:rPr lang="en-US" altLang="ja-JP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</a:p>
        </p:txBody>
      </p:sp>
      <p:grpSp>
        <p:nvGrpSpPr>
          <p:cNvPr id="26" name="Group 10">
            <a:extLst>
              <a:ext uri="{FF2B5EF4-FFF2-40B4-BE49-F238E27FC236}">
                <a16:creationId xmlns:a16="http://schemas.microsoft.com/office/drawing/2014/main" id="{78964A7D-922C-48B0-A80A-C5E2FCA039CD}"/>
              </a:ext>
            </a:extLst>
          </p:cNvPr>
          <p:cNvGrpSpPr/>
          <p:nvPr/>
        </p:nvGrpSpPr>
        <p:grpSpPr>
          <a:xfrm>
            <a:off x="997926" y="5681321"/>
            <a:ext cx="2659674" cy="66328"/>
            <a:chOff x="0" y="0"/>
            <a:chExt cx="2622315" cy="56514"/>
          </a:xfrm>
        </p:grpSpPr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D06E90DF-73C3-5435-102F-7807633D5648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28" name="TextBox 12">
              <a:extLst>
                <a:ext uri="{FF2B5EF4-FFF2-40B4-BE49-F238E27FC236}">
                  <a16:creationId xmlns:a16="http://schemas.microsoft.com/office/drawing/2014/main" id="{22607F6B-F0FA-857A-7946-A03FB975EE5E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</a:pPr>
              <a:endParaRPr sz="1350"/>
            </a:p>
          </p:txBody>
        </p:sp>
      </p:grpSp>
      <p:grpSp>
        <p:nvGrpSpPr>
          <p:cNvPr id="29" name="Group 10">
            <a:extLst>
              <a:ext uri="{FF2B5EF4-FFF2-40B4-BE49-F238E27FC236}">
                <a16:creationId xmlns:a16="http://schemas.microsoft.com/office/drawing/2014/main" id="{1F4221E1-AC24-2C8E-3576-2ADF80E2A01E}"/>
              </a:ext>
            </a:extLst>
          </p:cNvPr>
          <p:cNvGrpSpPr/>
          <p:nvPr/>
        </p:nvGrpSpPr>
        <p:grpSpPr>
          <a:xfrm>
            <a:off x="3067050" y="6037079"/>
            <a:ext cx="1104900" cy="66328"/>
            <a:chOff x="0" y="0"/>
            <a:chExt cx="2622315" cy="56514"/>
          </a:xfrm>
        </p:grpSpPr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C65C1D61-35D6-360B-9538-655B82035B24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31" name="TextBox 12">
              <a:extLst>
                <a:ext uri="{FF2B5EF4-FFF2-40B4-BE49-F238E27FC236}">
                  <a16:creationId xmlns:a16="http://schemas.microsoft.com/office/drawing/2014/main" id="{CA671B1A-16F0-E848-E4B9-5E2F0A1E8FA4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</a:pPr>
              <a:endParaRPr sz="1350"/>
            </a:p>
          </p:txBody>
        </p:sp>
      </p:grpSp>
      <p:grpSp>
        <p:nvGrpSpPr>
          <p:cNvPr id="32" name="Group 10">
            <a:extLst>
              <a:ext uri="{FF2B5EF4-FFF2-40B4-BE49-F238E27FC236}">
                <a16:creationId xmlns:a16="http://schemas.microsoft.com/office/drawing/2014/main" id="{59D6CFAF-E641-998D-2B84-D9B7B2B80508}"/>
              </a:ext>
            </a:extLst>
          </p:cNvPr>
          <p:cNvGrpSpPr/>
          <p:nvPr/>
        </p:nvGrpSpPr>
        <p:grpSpPr>
          <a:xfrm>
            <a:off x="971549" y="5367972"/>
            <a:ext cx="1314451" cy="66328"/>
            <a:chOff x="0" y="0"/>
            <a:chExt cx="2622315" cy="56514"/>
          </a:xfrm>
        </p:grpSpPr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7EA7FE84-84E0-B3EE-A7F1-4672D15135A1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34" name="TextBox 12">
              <a:extLst>
                <a:ext uri="{FF2B5EF4-FFF2-40B4-BE49-F238E27FC236}">
                  <a16:creationId xmlns:a16="http://schemas.microsoft.com/office/drawing/2014/main" id="{9F5BA690-63D8-0856-54EE-3771BF492977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</a:pPr>
              <a:endParaRPr sz="1350"/>
            </a:p>
          </p:txBody>
        </p:sp>
      </p:grpSp>
      <p:grpSp>
        <p:nvGrpSpPr>
          <p:cNvPr id="35" name="Group 10">
            <a:extLst>
              <a:ext uri="{FF2B5EF4-FFF2-40B4-BE49-F238E27FC236}">
                <a16:creationId xmlns:a16="http://schemas.microsoft.com/office/drawing/2014/main" id="{E35FDDA2-E6DC-5EBD-8355-B71F92DA28B2}"/>
              </a:ext>
            </a:extLst>
          </p:cNvPr>
          <p:cNvGrpSpPr/>
          <p:nvPr/>
        </p:nvGrpSpPr>
        <p:grpSpPr>
          <a:xfrm>
            <a:off x="988693" y="7461529"/>
            <a:ext cx="4554857" cy="66328"/>
            <a:chOff x="0" y="0"/>
            <a:chExt cx="2622315" cy="56514"/>
          </a:xfrm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E530D528-79EE-BBDC-1ECF-26507DE6BE47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37" name="TextBox 12">
              <a:extLst>
                <a:ext uri="{FF2B5EF4-FFF2-40B4-BE49-F238E27FC236}">
                  <a16:creationId xmlns:a16="http://schemas.microsoft.com/office/drawing/2014/main" id="{A29AABBD-EC4A-1812-F426-48AF3EFA45D3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</a:pPr>
              <a:endParaRPr sz="1350"/>
            </a:p>
          </p:txBody>
        </p:sp>
      </p:grpSp>
    </p:spTree>
    <p:extLst>
      <p:ext uri="{BB962C8B-B14F-4D97-AF65-F5344CB8AC3E}">
        <p14:creationId xmlns:p14="http://schemas.microsoft.com/office/powerpoint/2010/main" val="3077559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AF9DB-4A9C-D16E-91A1-185119AD2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C595FFA-59EA-489D-AC67-A5244B631DC9}"/>
              </a:ext>
            </a:extLst>
          </p:cNvPr>
          <p:cNvGrpSpPr/>
          <p:nvPr/>
        </p:nvGrpSpPr>
        <p:grpSpPr>
          <a:xfrm>
            <a:off x="145725" y="1412955"/>
            <a:ext cx="125662" cy="530145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E9C98C3-6D5B-B934-7948-D43337332123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591673A-9332-C575-3BE1-9D2694C704FF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6DBF936B-CB7F-18D1-4CA0-AC0B4C6FA4C9}"/>
              </a:ext>
            </a:extLst>
          </p:cNvPr>
          <p:cNvSpPr/>
          <p:nvPr/>
        </p:nvSpPr>
        <p:spPr>
          <a:xfrm>
            <a:off x="0" y="2043113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A16B71D8-2C50-3B71-4123-EE097EF198DD}"/>
              </a:ext>
            </a:extLst>
          </p:cNvPr>
          <p:cNvSpPr txBox="1"/>
          <p:nvPr/>
        </p:nvSpPr>
        <p:spPr>
          <a:xfrm>
            <a:off x="445293" y="1415852"/>
            <a:ext cx="12499182" cy="474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en-US" altLang="ja-JP" sz="27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27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27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902BB9C3-E643-039D-E77E-C4C48F2B206F}"/>
              </a:ext>
            </a:extLst>
          </p:cNvPr>
          <p:cNvSpPr txBox="1"/>
          <p:nvPr/>
        </p:nvSpPr>
        <p:spPr>
          <a:xfrm>
            <a:off x="644463" y="2842957"/>
            <a:ext cx="8728137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　　コーナーガード削減に対する意見を販社にヒアリング</a:t>
            </a:r>
            <a:endParaRPr lang="en-US" altLang="ja-JP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　　下記設置状況確認状況</a:t>
            </a:r>
            <a:endParaRPr lang="en-US" altLang="ja-JP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2DDCD17B-8E5B-8445-84C6-9F7C19B8B25A}"/>
              </a:ext>
            </a:extLst>
          </p:cNvPr>
          <p:cNvSpPr/>
          <p:nvPr/>
        </p:nvSpPr>
        <p:spPr>
          <a:xfrm>
            <a:off x="469786" y="2249619"/>
            <a:ext cx="2844914" cy="489016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DC756FEA-752A-C96F-BD12-B61124FCA6E2}"/>
              </a:ext>
            </a:extLst>
          </p:cNvPr>
          <p:cNvSpPr txBox="1"/>
          <p:nvPr/>
        </p:nvSpPr>
        <p:spPr>
          <a:xfrm>
            <a:off x="644463" y="2285174"/>
            <a:ext cx="2441637" cy="502446"/>
          </a:xfrm>
          <a:prstGeom prst="rect">
            <a:avLst/>
          </a:prstGeom>
        </p:spPr>
        <p:txBody>
          <a:bodyPr lIns="38100" tIns="381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ja-JP" altLang="en-US" sz="21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ヒアリング結果</a:t>
            </a:r>
            <a:endParaRPr lang="en-US" altLang="ja-JP" sz="21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F4FBC4F9-7A9D-6DD3-D7FF-EC77EEF773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995354"/>
              </p:ext>
            </p:extLst>
          </p:nvPr>
        </p:nvGraphicFramePr>
        <p:xfrm>
          <a:off x="949570" y="3543301"/>
          <a:ext cx="11566280" cy="49539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0731">
                  <a:extLst>
                    <a:ext uri="{9D8B030D-6E8A-4147-A177-3AD203B41FA5}">
                      <a16:colId xmlns:a16="http://schemas.microsoft.com/office/drawing/2014/main" val="4094626903"/>
                    </a:ext>
                  </a:extLst>
                </a:gridCol>
                <a:gridCol w="6260123">
                  <a:extLst>
                    <a:ext uri="{9D8B030D-6E8A-4147-A177-3AD203B41FA5}">
                      <a16:colId xmlns:a16="http://schemas.microsoft.com/office/drawing/2014/main" val="3191610214"/>
                    </a:ext>
                  </a:extLst>
                </a:gridCol>
                <a:gridCol w="3855427">
                  <a:extLst>
                    <a:ext uri="{9D8B030D-6E8A-4147-A177-3AD203B41FA5}">
                      <a16:colId xmlns:a16="http://schemas.microsoft.com/office/drawing/2014/main" val="979251011"/>
                    </a:ext>
                  </a:extLst>
                </a:gridCol>
              </a:tblGrid>
              <a:tr h="323138">
                <a:tc>
                  <a:txBody>
                    <a:bodyPr/>
                    <a:lstStyle/>
                    <a:p>
                      <a:pPr algn="ctr"/>
                      <a:endParaRPr kumimoji="1" lang="ja-JP" altLang="en-US" sz="1000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ヒアリング結果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備考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168928233"/>
                  </a:ext>
                </a:extLst>
              </a:tr>
              <a:tr h="60907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CUSA/CCI</a:t>
                      </a: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➀ダメージに影響しているように思わない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②コーナーガードなしで問題ない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7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〇</a:t>
                      </a:r>
                      <a:endParaRPr kumimoji="1" lang="en-US" altLang="ja-JP" sz="27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897558482"/>
                  </a:ext>
                </a:extLst>
              </a:tr>
              <a:tr h="60907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CENV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➀ダメージに影響しているように思わない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②データで判断すると廃止してもよいのでは？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7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〇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886546036"/>
                  </a:ext>
                </a:extLst>
              </a:tr>
              <a:tr h="60907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➀ダメージに影響しているように思わない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②廃止した方が効率的だと考えている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7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〇</a:t>
                      </a:r>
                      <a:endParaRPr kumimoji="1" lang="ja-JP" altLang="en-US" sz="18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289047328"/>
                  </a:ext>
                </a:extLst>
              </a:tr>
              <a:tr h="60907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CMJ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①②廃止しても問題ない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7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〇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569080663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CCN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①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CCN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の国内輸送時にパレット出荷でコーナーガードがない場合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運送会社がコーナーガード追加して商品を保護しているため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相関性の判断が出来ない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②現状のデータからだと判断できない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7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✖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910040704"/>
                  </a:ext>
                </a:extLst>
              </a:tr>
              <a:tr h="99441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CSPL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marL="68580" marR="68580" marT="34290" marB="3429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①現在コーナーガードなしアイテム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(MF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３０１０</a:t>
                      </a:r>
                      <a:r>
                        <a:rPr kumimoji="1" lang="en-US" altLang="ja-JP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が、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トップダメージモデルとなっている。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②このままコーナーガード有を希望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販売会社から多くの苦情を受けており、破損品は空箱交換等が必要で、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追加費用になっている</a:t>
                      </a:r>
                      <a:endParaRPr kumimoji="1" lang="en-US" altLang="ja-JP" sz="10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10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現時点でコーナーガードなしのアイテムも、コーナーガードを付けてほしい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7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✖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567153275"/>
                  </a:ext>
                </a:extLst>
              </a:tr>
            </a:tbl>
          </a:graphicData>
        </a:graphic>
      </p:graphicFrame>
      <p:sp>
        <p:nvSpPr>
          <p:cNvPr id="8" name="Freeform 7">
            <a:extLst>
              <a:ext uri="{FF2B5EF4-FFF2-40B4-BE49-F238E27FC236}">
                <a16:creationId xmlns:a16="http://schemas.microsoft.com/office/drawing/2014/main" id="{12F93D67-908F-B43D-44A2-648EA3E4B223}"/>
              </a:ext>
            </a:extLst>
          </p:cNvPr>
          <p:cNvSpPr/>
          <p:nvPr/>
        </p:nvSpPr>
        <p:spPr>
          <a:xfrm>
            <a:off x="765873" y="2929844"/>
            <a:ext cx="367393" cy="380225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160764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B731F-A1F5-2464-7B3D-80CAA8DAE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BF7F788-EBF0-396A-9A73-D98BCB1AE1B7}"/>
              </a:ext>
            </a:extLst>
          </p:cNvPr>
          <p:cNvGrpSpPr/>
          <p:nvPr/>
        </p:nvGrpSpPr>
        <p:grpSpPr>
          <a:xfrm>
            <a:off x="145725" y="1412955"/>
            <a:ext cx="125662" cy="530145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7163945-346D-728A-3144-2B637C7F898D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01D0DA3-1A73-02BC-6378-1974AB3120BE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264714DA-CF20-9FCB-9035-CE49C07A3F9E}"/>
              </a:ext>
            </a:extLst>
          </p:cNvPr>
          <p:cNvSpPr/>
          <p:nvPr/>
        </p:nvSpPr>
        <p:spPr>
          <a:xfrm>
            <a:off x="0" y="2043113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052A8008-2E0B-9421-5BBB-AF63FF2FEE8F}"/>
              </a:ext>
            </a:extLst>
          </p:cNvPr>
          <p:cNvSpPr txBox="1"/>
          <p:nvPr/>
        </p:nvSpPr>
        <p:spPr>
          <a:xfrm>
            <a:off x="445293" y="1415852"/>
            <a:ext cx="12499182" cy="474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en-US" altLang="ja-JP" sz="27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27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27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C28971ED-1FDC-E241-7148-A84FE4FE9B0A}"/>
              </a:ext>
            </a:extLst>
          </p:cNvPr>
          <p:cNvSpPr/>
          <p:nvPr/>
        </p:nvSpPr>
        <p:spPr>
          <a:xfrm>
            <a:off x="469786" y="2249619"/>
            <a:ext cx="2844914" cy="489016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1182B21F-9280-86D3-D81B-19A5428E6EE2}"/>
              </a:ext>
            </a:extLst>
          </p:cNvPr>
          <p:cNvSpPr txBox="1"/>
          <p:nvPr/>
        </p:nvSpPr>
        <p:spPr>
          <a:xfrm>
            <a:off x="644463" y="2285174"/>
            <a:ext cx="2441637" cy="502446"/>
          </a:xfrm>
          <a:prstGeom prst="rect">
            <a:avLst/>
          </a:prstGeom>
        </p:spPr>
        <p:txBody>
          <a:bodyPr lIns="38100" tIns="381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ja-JP" altLang="en-US" sz="21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今後の流れ</a:t>
            </a:r>
            <a:endParaRPr lang="en-US" altLang="ja-JP" sz="21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F0EE380-0383-3A58-B6D0-FB63400CBF77}"/>
              </a:ext>
            </a:extLst>
          </p:cNvPr>
          <p:cNvSpPr/>
          <p:nvPr/>
        </p:nvSpPr>
        <p:spPr>
          <a:xfrm>
            <a:off x="1143000" y="3652298"/>
            <a:ext cx="2743201" cy="19979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コーナーガード廃止</a:t>
            </a:r>
            <a:endParaRPr kumimoji="1" lang="en-US" altLang="ja-JP" dirty="0">
              <a:solidFill>
                <a:schemeClr val="tx1">
                  <a:lumMod val="85000"/>
                  <a:lumOff val="15000"/>
                </a:schemeClr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pPr algn="ctr"/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運用テスト</a:t>
            </a:r>
            <a:r>
              <a:rPr kumimoji="1" lang="en-US" altLang="ja-JP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(CVN)</a:t>
            </a:r>
          </a:p>
          <a:p>
            <a:r>
              <a:rPr kumimoji="1" lang="ja-JP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・倉庫荷役</a:t>
            </a:r>
            <a:endParaRPr kumimoji="1" lang="en-US" altLang="ja-JP" sz="1500" dirty="0">
              <a:solidFill>
                <a:schemeClr val="tx1">
                  <a:lumMod val="85000"/>
                  <a:lumOff val="15000"/>
                </a:schemeClr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r>
              <a:rPr kumimoji="1" lang="ja-JP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・輸送</a:t>
            </a:r>
            <a:r>
              <a:rPr kumimoji="1" lang="en-US" altLang="ja-JP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(</a:t>
            </a:r>
            <a:r>
              <a:rPr kumimoji="1" lang="ja-JP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倉庫⇒港</a:t>
            </a:r>
            <a:r>
              <a:rPr kumimoji="1" lang="en-US" altLang="ja-JP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)</a:t>
            </a:r>
            <a:endParaRPr kumimoji="1" lang="ja-JP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E5C7B90-B87C-C7F4-952E-175A70DA650C}"/>
              </a:ext>
            </a:extLst>
          </p:cNvPr>
          <p:cNvSpPr/>
          <p:nvPr/>
        </p:nvSpPr>
        <p:spPr>
          <a:xfrm>
            <a:off x="3886200" y="3652297"/>
            <a:ext cx="2743202" cy="199793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包装設計設変更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007B1E8-60CB-CFEE-58F2-1C7DB8C62C14}"/>
              </a:ext>
            </a:extLst>
          </p:cNvPr>
          <p:cNvSpPr/>
          <p:nvPr/>
        </p:nvSpPr>
        <p:spPr>
          <a:xfrm>
            <a:off x="6629401" y="3652291"/>
            <a:ext cx="5482317" cy="19979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運用開始～</a:t>
            </a:r>
          </a:p>
        </p:txBody>
      </p:sp>
      <p:graphicFrame>
        <p:nvGraphicFramePr>
          <p:cNvPr id="12" name="表 11">
            <a:extLst>
              <a:ext uri="{FF2B5EF4-FFF2-40B4-BE49-F238E27FC236}">
                <a16:creationId xmlns:a16="http://schemas.microsoft.com/office/drawing/2014/main" id="{B6DE89E2-AF78-738B-F9A8-F91423A4B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20830"/>
              </p:ext>
            </p:extLst>
          </p:nvPr>
        </p:nvGraphicFramePr>
        <p:xfrm>
          <a:off x="1138918" y="3086100"/>
          <a:ext cx="10972800" cy="5562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353848742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95249342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73884971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85947294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5703444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73588335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11277506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213189677"/>
                    </a:ext>
                  </a:extLst>
                </a:gridCol>
              </a:tblGrid>
              <a:tr h="278130">
                <a:tc gridSpan="8"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２</a:t>
                      </a:r>
                      <a:r>
                        <a:rPr kumimoji="1" lang="en-US" altLang="ja-JP" sz="1000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6</a:t>
                      </a:r>
                      <a:r>
                        <a:rPr kumimoji="1" lang="ja-JP" altLang="en-US" sz="1000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年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34202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１月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２月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３月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４月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５月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６月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７月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８月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7919060"/>
                  </a:ext>
                </a:extLst>
              </a:tr>
            </a:tbl>
          </a:graphicData>
        </a:graphic>
      </p:graphicFrame>
      <p:sp>
        <p:nvSpPr>
          <p:cNvPr id="10" name="Freeform 18">
            <a:extLst>
              <a:ext uri="{FF2B5EF4-FFF2-40B4-BE49-F238E27FC236}">
                <a16:creationId xmlns:a16="http://schemas.microsoft.com/office/drawing/2014/main" id="{BDE6688B-BAA3-D73C-4229-0B321AA9F830}"/>
              </a:ext>
            </a:extLst>
          </p:cNvPr>
          <p:cNvSpPr/>
          <p:nvPr/>
        </p:nvSpPr>
        <p:spPr>
          <a:xfrm>
            <a:off x="469786" y="6815004"/>
            <a:ext cx="2844914" cy="489016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13" name="TextBox 19">
            <a:extLst>
              <a:ext uri="{FF2B5EF4-FFF2-40B4-BE49-F238E27FC236}">
                <a16:creationId xmlns:a16="http://schemas.microsoft.com/office/drawing/2014/main" id="{1E507DAB-B28C-3FCA-0283-EB0B6DD12066}"/>
              </a:ext>
            </a:extLst>
          </p:cNvPr>
          <p:cNvSpPr txBox="1"/>
          <p:nvPr/>
        </p:nvSpPr>
        <p:spPr>
          <a:xfrm>
            <a:off x="644463" y="6850559"/>
            <a:ext cx="2441637" cy="502446"/>
          </a:xfrm>
          <a:prstGeom prst="rect">
            <a:avLst/>
          </a:prstGeom>
        </p:spPr>
        <p:txBody>
          <a:bodyPr lIns="38100" tIns="381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ja-JP" altLang="en-US" sz="21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今後の課題</a:t>
            </a:r>
            <a:endParaRPr lang="en-US" altLang="ja-JP" sz="21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A0FFB176-13AF-ACBD-8E32-1F62FDF01F01}"/>
              </a:ext>
            </a:extLst>
          </p:cNvPr>
          <p:cNvSpPr txBox="1"/>
          <p:nvPr/>
        </p:nvSpPr>
        <p:spPr>
          <a:xfrm>
            <a:off x="1138918" y="7543800"/>
            <a:ext cx="86908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・</a:t>
            </a:r>
            <a:r>
              <a:rPr kumimoji="1" lang="ja-JP" altLang="en-US" dirty="0">
                <a:solidFill>
                  <a:srgbClr val="004EAE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一部販社</a:t>
            </a:r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からは</a:t>
            </a:r>
            <a:r>
              <a:rPr kumimoji="1" lang="ja-JP" altLang="en-US" dirty="0">
                <a:solidFill>
                  <a:srgbClr val="004EAE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コーナーガード設置を要求</a:t>
            </a:r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されている</a:t>
            </a:r>
            <a:endParaRPr kumimoji="1" lang="en-US" altLang="ja-JP" dirty="0">
              <a:solidFill>
                <a:schemeClr val="tx1">
                  <a:lumMod val="85000"/>
                  <a:lumOff val="15000"/>
                </a:schemeClr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　</a:t>
            </a:r>
            <a:r>
              <a:rPr kumimoji="1" lang="ja-JP" altLang="en-US" dirty="0">
                <a:solidFill>
                  <a:srgbClr val="004EAE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仕向け毎</a:t>
            </a:r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にコーナーガード</a:t>
            </a:r>
            <a:r>
              <a:rPr kumimoji="1" lang="ja-JP" altLang="en-US" dirty="0">
                <a:solidFill>
                  <a:srgbClr val="004EAE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廃止が可能か？</a:t>
            </a:r>
            <a:endParaRPr kumimoji="1" lang="en-US" altLang="ja-JP" dirty="0">
              <a:solidFill>
                <a:srgbClr val="004EAE"/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・</a:t>
            </a:r>
            <a:r>
              <a:rPr kumimoji="1" lang="en-US" altLang="ja-JP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CVN</a:t>
            </a:r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発に加え、</a:t>
            </a:r>
            <a:r>
              <a:rPr kumimoji="1" lang="en-US" altLang="ja-JP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LBP</a:t>
            </a:r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生産拠点全発地にコーナーガード廃止を展開可能か？</a:t>
            </a:r>
            <a:endParaRPr kumimoji="1" lang="en-US" altLang="ja-JP" dirty="0">
              <a:solidFill>
                <a:schemeClr val="tx1">
                  <a:lumMod val="85000"/>
                  <a:lumOff val="15000"/>
                </a:schemeClr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  <p:sp>
        <p:nvSpPr>
          <p:cNvPr id="16" name="TextBox 17">
            <a:extLst>
              <a:ext uri="{FF2B5EF4-FFF2-40B4-BE49-F238E27FC236}">
                <a16:creationId xmlns:a16="http://schemas.microsoft.com/office/drawing/2014/main" id="{F2D2F86C-BF55-BC7F-8CC6-4EE3F651CD81}"/>
              </a:ext>
            </a:extLst>
          </p:cNvPr>
          <p:cNvSpPr txBox="1"/>
          <p:nvPr/>
        </p:nvSpPr>
        <p:spPr>
          <a:xfrm>
            <a:off x="1138917" y="5916003"/>
            <a:ext cx="10972800" cy="4154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運用期待効果：</a:t>
            </a:r>
            <a:r>
              <a:rPr lang="ja-JP" altLang="en-US" sz="27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〇〇</a:t>
            </a:r>
            <a:r>
              <a:rPr lang="ja-JP" altLang="en-US" sz="21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円   </a:t>
            </a:r>
            <a:r>
              <a:rPr lang="en-US" altLang="ja-JP" sz="135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135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コーナーガード価格：／出荷実績：</a:t>
            </a:r>
            <a:r>
              <a:rPr lang="en-US" altLang="ja-JP" sz="135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endParaRPr lang="en-US" altLang="ja-JP" sz="21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962843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215F8-AEAD-96AA-CE1D-9F5AB1FD9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142C36C-C279-D7C3-ABCC-1232F5C75E4D}"/>
              </a:ext>
            </a:extLst>
          </p:cNvPr>
          <p:cNvGrpSpPr/>
          <p:nvPr/>
        </p:nvGrpSpPr>
        <p:grpSpPr>
          <a:xfrm>
            <a:off x="145725" y="1412955"/>
            <a:ext cx="125662" cy="530145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DB1F1D1-D411-EB93-1337-E01AAF44468D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61EB858-539C-4D86-4DBF-EFB1BE9417E6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F47255F1-519D-2616-7171-649F94A28C8F}"/>
              </a:ext>
            </a:extLst>
          </p:cNvPr>
          <p:cNvSpPr/>
          <p:nvPr/>
        </p:nvSpPr>
        <p:spPr>
          <a:xfrm>
            <a:off x="0" y="2043113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1E0F7B81-9298-F3EB-DFF8-0C36F74B1F41}"/>
              </a:ext>
            </a:extLst>
          </p:cNvPr>
          <p:cNvSpPr txBox="1"/>
          <p:nvPr/>
        </p:nvSpPr>
        <p:spPr>
          <a:xfrm>
            <a:off x="445293" y="1415852"/>
            <a:ext cx="12499182" cy="474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ja-JP" altLang="en-US" sz="27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ロジスティクス基礎講座受講の所感</a:t>
            </a:r>
            <a:endParaRPr lang="en-US" altLang="ja-JP" sz="27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DECF0DFE-1B31-EDBD-A7B4-057D84ADBF33}"/>
              </a:ext>
            </a:extLst>
          </p:cNvPr>
          <p:cNvSpPr/>
          <p:nvPr/>
        </p:nvSpPr>
        <p:spPr>
          <a:xfrm>
            <a:off x="469786" y="2249619"/>
            <a:ext cx="2844914" cy="489016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59CCF7DD-F1A3-CF42-A297-7EE5ED9653D5}"/>
              </a:ext>
            </a:extLst>
          </p:cNvPr>
          <p:cNvSpPr txBox="1"/>
          <p:nvPr/>
        </p:nvSpPr>
        <p:spPr>
          <a:xfrm>
            <a:off x="644463" y="2285174"/>
            <a:ext cx="2441637" cy="502446"/>
          </a:xfrm>
          <a:prstGeom prst="rect">
            <a:avLst/>
          </a:prstGeom>
        </p:spPr>
        <p:txBody>
          <a:bodyPr lIns="38100" tIns="381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ja-JP" altLang="en-US" sz="21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全体を通して</a:t>
            </a:r>
            <a:endParaRPr lang="en-US" altLang="ja-JP" sz="21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0" name="Freeform 18">
            <a:extLst>
              <a:ext uri="{FF2B5EF4-FFF2-40B4-BE49-F238E27FC236}">
                <a16:creationId xmlns:a16="http://schemas.microsoft.com/office/drawing/2014/main" id="{5A654A77-B288-609D-B8D1-E7E37D1BFCED}"/>
              </a:ext>
            </a:extLst>
          </p:cNvPr>
          <p:cNvSpPr/>
          <p:nvPr/>
        </p:nvSpPr>
        <p:spPr>
          <a:xfrm>
            <a:off x="445293" y="5772150"/>
            <a:ext cx="2844914" cy="489016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13" name="TextBox 19">
            <a:extLst>
              <a:ext uri="{FF2B5EF4-FFF2-40B4-BE49-F238E27FC236}">
                <a16:creationId xmlns:a16="http://schemas.microsoft.com/office/drawing/2014/main" id="{55E72AC8-A887-161A-3DA5-DCBE07C24304}"/>
              </a:ext>
            </a:extLst>
          </p:cNvPr>
          <p:cNvSpPr txBox="1"/>
          <p:nvPr/>
        </p:nvSpPr>
        <p:spPr>
          <a:xfrm>
            <a:off x="619970" y="5807705"/>
            <a:ext cx="2441637" cy="502446"/>
          </a:xfrm>
          <a:prstGeom prst="rect">
            <a:avLst/>
          </a:prstGeom>
        </p:spPr>
        <p:txBody>
          <a:bodyPr lIns="38100" tIns="381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ja-JP" altLang="en-US" sz="21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所感</a:t>
            </a:r>
            <a:endParaRPr lang="en-US" altLang="ja-JP" sz="21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2C8C6B7E-819C-F4B1-A04C-0FE9C37719EA}"/>
              </a:ext>
            </a:extLst>
          </p:cNvPr>
          <p:cNvSpPr txBox="1"/>
          <p:nvPr/>
        </p:nvSpPr>
        <p:spPr>
          <a:xfrm>
            <a:off x="673038" y="3086100"/>
            <a:ext cx="11614212" cy="19389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現場で見て・気づく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ことから</a:t>
            </a:r>
            <a:r>
              <a:rPr lang="ja-JP" altLang="en-US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改善につながる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ことが出来ると再認識した</a:t>
            </a:r>
            <a:r>
              <a:rPr lang="en-US" altLang="ja-JP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三現主義</a:t>
            </a:r>
            <a:r>
              <a:rPr lang="en-US" altLang="ja-JP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</a:p>
          <a:p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普段机上にいることが多いからこそ</a:t>
            </a:r>
            <a:r>
              <a:rPr lang="ja-JP" altLang="en-US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現場へ行ける機会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を</a:t>
            </a:r>
            <a:r>
              <a:rPr lang="ja-JP" altLang="en-US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有効に生かし</a:t>
            </a:r>
            <a:endParaRPr lang="en-US" altLang="ja-JP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コストダウン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、</a:t>
            </a:r>
            <a:r>
              <a:rPr lang="ja-JP" altLang="en-US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費用回収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を進めていきたい</a:t>
            </a:r>
            <a:endParaRPr lang="en-US" altLang="ja-JP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また、ロジ基礎全体を通して経済、ニュースがロジ業務は特に繋がっていることを実感</a:t>
            </a:r>
            <a:endParaRPr lang="en-US" altLang="ja-JP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ニュース自動配信ツールを作ってみました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右記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</a:p>
          <a:p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少しは実生活とも仕事を結び付け、仕事に楽しみを見つけていきます</a:t>
            </a:r>
            <a:endParaRPr lang="en-US" altLang="ja-JP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TextBox 17">
            <a:extLst>
              <a:ext uri="{FF2B5EF4-FFF2-40B4-BE49-F238E27FC236}">
                <a16:creationId xmlns:a16="http://schemas.microsoft.com/office/drawing/2014/main" id="{FB754A36-0629-EBB6-E624-137CBFD0F2DE}"/>
              </a:ext>
            </a:extLst>
          </p:cNvPr>
          <p:cNvSpPr txBox="1"/>
          <p:nvPr/>
        </p:nvSpPr>
        <p:spPr>
          <a:xfrm>
            <a:off x="673038" y="6655653"/>
            <a:ext cx="7842312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ロジ全体の幅広い知識を本研修を通して学ぶことが出来ました</a:t>
            </a:r>
            <a:endParaRPr lang="en-US" altLang="ja-JP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本講座で学んだ知識・経験・人脈を活かし</a:t>
            </a:r>
            <a:endParaRPr lang="en-US" altLang="ja-JP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全社のコストダウンに貢献して存在意義を見出します！</a:t>
            </a:r>
            <a:endParaRPr lang="en-US" altLang="ja-JP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CA5F1F6-5403-C22D-DF91-79DAB31730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9637" y="5807705"/>
            <a:ext cx="4414838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449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BAF06-D8F8-05B0-8345-DE9E0E2D8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52AAA7B7-1003-8DE8-4E67-15F1C22D5D93}"/>
              </a:ext>
            </a:extLst>
          </p:cNvPr>
          <p:cNvGrpSpPr/>
          <p:nvPr/>
        </p:nvGrpSpPr>
        <p:grpSpPr>
          <a:xfrm>
            <a:off x="145725" y="212163"/>
            <a:ext cx="125662" cy="530145"/>
            <a:chOff x="0" y="0"/>
            <a:chExt cx="44128" cy="186169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B3D6EF44-CE61-28DB-553F-C8A9878CFF8A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48BB8EA4-0659-355F-27D6-10DFAA746D43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13" name="AutoShape 5">
            <a:extLst>
              <a:ext uri="{FF2B5EF4-FFF2-40B4-BE49-F238E27FC236}">
                <a16:creationId xmlns:a16="http://schemas.microsoft.com/office/drawing/2014/main" id="{1C2FE854-B5EE-E19C-2911-0C0B22179ABB}"/>
              </a:ext>
            </a:extLst>
          </p:cNvPr>
          <p:cNvSpPr/>
          <p:nvPr/>
        </p:nvSpPr>
        <p:spPr>
          <a:xfrm>
            <a:off x="0" y="842321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45FEAC87-3716-0B4D-0EAF-A6CF7186B25F}"/>
              </a:ext>
            </a:extLst>
          </p:cNvPr>
          <p:cNvSpPr txBox="1"/>
          <p:nvPr/>
        </p:nvSpPr>
        <p:spPr>
          <a:xfrm>
            <a:off x="522148" y="237554"/>
            <a:ext cx="12499182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荷姿統一によるコストダウン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(</a:t>
            </a:r>
            <a:r>
              <a:rPr lang="ja-JP" altLang="en-US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コーナーガード廃止検討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)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30" name="TextBox 17">
            <a:extLst>
              <a:ext uri="{FF2B5EF4-FFF2-40B4-BE49-F238E27FC236}">
                <a16:creationId xmlns:a16="http://schemas.microsoft.com/office/drawing/2014/main" id="{DA5AC298-C298-B0EA-470C-05FCC57B42BB}"/>
              </a:ext>
            </a:extLst>
          </p:cNvPr>
          <p:cNvSpPr txBox="1"/>
          <p:nvPr/>
        </p:nvSpPr>
        <p:spPr>
          <a:xfrm>
            <a:off x="681203" y="1236702"/>
            <a:ext cx="1876519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36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■概要</a:t>
            </a:r>
            <a:endParaRPr lang="en-US" altLang="ja-JP" sz="36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33" name="TextBox 17">
            <a:extLst>
              <a:ext uri="{FF2B5EF4-FFF2-40B4-BE49-F238E27FC236}">
                <a16:creationId xmlns:a16="http://schemas.microsoft.com/office/drawing/2014/main" id="{3E4FD0C1-8B3B-FC66-BC57-39203A9382B6}"/>
              </a:ext>
            </a:extLst>
          </p:cNvPr>
          <p:cNvSpPr txBox="1"/>
          <p:nvPr/>
        </p:nvSpPr>
        <p:spPr>
          <a:xfrm>
            <a:off x="1130644" y="1866900"/>
            <a:ext cx="10272402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コーナーガード廃止を行いコストダウンを行う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34" name="TextBox 17">
            <a:extLst>
              <a:ext uri="{FF2B5EF4-FFF2-40B4-BE49-F238E27FC236}">
                <a16:creationId xmlns:a16="http://schemas.microsoft.com/office/drawing/2014/main" id="{AC67D047-D783-F9F4-D5AE-84654A8E34FB}"/>
              </a:ext>
            </a:extLst>
          </p:cNvPr>
          <p:cNvSpPr txBox="1"/>
          <p:nvPr/>
        </p:nvSpPr>
        <p:spPr>
          <a:xfrm>
            <a:off x="685800" y="2651492"/>
            <a:ext cx="1600200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36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■目的</a:t>
            </a:r>
            <a:endParaRPr lang="en-US" altLang="ja-JP" sz="36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35" name="TextBox 17">
            <a:extLst>
              <a:ext uri="{FF2B5EF4-FFF2-40B4-BE49-F238E27FC236}">
                <a16:creationId xmlns:a16="http://schemas.microsoft.com/office/drawing/2014/main" id="{27CB7AD1-87A3-7EB0-C2FC-045EEBED0C4A}"/>
              </a:ext>
            </a:extLst>
          </p:cNvPr>
          <p:cNvSpPr txBox="1"/>
          <p:nvPr/>
        </p:nvSpPr>
        <p:spPr>
          <a:xfrm>
            <a:off x="1130644" y="3322023"/>
            <a:ext cx="10272402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・梱包材費用の削減 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コーナーガード：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$0.1/</a:t>
            </a:r>
            <a:r>
              <a:rPr lang="ja-JP" altLang="en-US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個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・作業者の工数削減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36" name="TextBox 17">
            <a:extLst>
              <a:ext uri="{FF2B5EF4-FFF2-40B4-BE49-F238E27FC236}">
                <a16:creationId xmlns:a16="http://schemas.microsoft.com/office/drawing/2014/main" id="{4E37CC8A-0172-3189-182D-63E567465622}"/>
              </a:ext>
            </a:extLst>
          </p:cNvPr>
          <p:cNvSpPr txBox="1"/>
          <p:nvPr/>
        </p:nvSpPr>
        <p:spPr>
          <a:xfrm>
            <a:off x="681203" y="4569272"/>
            <a:ext cx="2671598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36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■対象製品</a:t>
            </a:r>
            <a:endParaRPr lang="en-US" altLang="ja-JP" sz="36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37" name="TextBox 17">
            <a:extLst>
              <a:ext uri="{FF2B5EF4-FFF2-40B4-BE49-F238E27FC236}">
                <a16:creationId xmlns:a16="http://schemas.microsoft.com/office/drawing/2014/main" id="{7D7F3B0C-FDBC-0BBB-37EB-E5A729C96120}"/>
              </a:ext>
            </a:extLst>
          </p:cNvPr>
          <p:cNvSpPr txBox="1"/>
          <p:nvPr/>
        </p:nvSpPr>
        <p:spPr>
          <a:xfrm>
            <a:off x="885876" y="5216071"/>
            <a:ext cx="4295724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DP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本体 </a:t>
            </a:r>
            <a:r>
              <a:rPr lang="en-US" altLang="ja-JP" sz="24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4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担当業務範囲</a:t>
            </a:r>
            <a:r>
              <a:rPr lang="en-US" altLang="ja-JP" sz="24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38" name="TextBox 17">
            <a:extLst>
              <a:ext uri="{FF2B5EF4-FFF2-40B4-BE49-F238E27FC236}">
                <a16:creationId xmlns:a16="http://schemas.microsoft.com/office/drawing/2014/main" id="{772E20B7-53A2-21F5-6303-09D73BCD7E95}"/>
              </a:ext>
            </a:extLst>
          </p:cNvPr>
          <p:cNvSpPr txBox="1"/>
          <p:nvPr/>
        </p:nvSpPr>
        <p:spPr>
          <a:xfrm>
            <a:off x="681203" y="6170602"/>
            <a:ext cx="3585997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36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■取組の流れ</a:t>
            </a:r>
            <a:endParaRPr lang="en-US" altLang="ja-JP" sz="36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graphicFrame>
        <p:nvGraphicFramePr>
          <p:cNvPr id="40" name="図表 39">
            <a:extLst>
              <a:ext uri="{FF2B5EF4-FFF2-40B4-BE49-F238E27FC236}">
                <a16:creationId xmlns:a16="http://schemas.microsoft.com/office/drawing/2014/main" id="{21213CE4-59DD-0830-83A0-29FE338781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7794684"/>
              </p:ext>
            </p:extLst>
          </p:nvPr>
        </p:nvGraphicFramePr>
        <p:xfrm>
          <a:off x="885876" y="6541423"/>
          <a:ext cx="11347156" cy="26543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9" name="TextBox 17">
            <a:extLst>
              <a:ext uri="{FF2B5EF4-FFF2-40B4-BE49-F238E27FC236}">
                <a16:creationId xmlns:a16="http://schemas.microsoft.com/office/drawing/2014/main" id="{F47567CB-A21F-D2B5-8874-C16571BC38D9}"/>
              </a:ext>
            </a:extLst>
          </p:cNvPr>
          <p:cNvSpPr txBox="1"/>
          <p:nvPr/>
        </p:nvSpPr>
        <p:spPr>
          <a:xfrm>
            <a:off x="991385" y="7547327"/>
            <a:ext cx="236141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製品別設置状況調査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41" name="TextBox 17">
            <a:extLst>
              <a:ext uri="{FF2B5EF4-FFF2-40B4-BE49-F238E27FC236}">
                <a16:creationId xmlns:a16="http://schemas.microsoft.com/office/drawing/2014/main" id="{90E48F40-2567-9229-B9FE-25045899D86B}"/>
              </a:ext>
            </a:extLst>
          </p:cNvPr>
          <p:cNvSpPr txBox="1"/>
          <p:nvPr/>
        </p:nvSpPr>
        <p:spPr>
          <a:xfrm>
            <a:off x="4182457" y="7547327"/>
            <a:ext cx="1333108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削減対象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選定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42" name="TextBox 17">
            <a:extLst>
              <a:ext uri="{FF2B5EF4-FFF2-40B4-BE49-F238E27FC236}">
                <a16:creationId xmlns:a16="http://schemas.microsoft.com/office/drawing/2014/main" id="{5530089E-E182-A870-1B3E-D1C3D853B225}"/>
              </a:ext>
            </a:extLst>
          </p:cNvPr>
          <p:cNvSpPr txBox="1"/>
          <p:nvPr/>
        </p:nvSpPr>
        <p:spPr>
          <a:xfrm>
            <a:off x="6411451" y="7434290"/>
            <a:ext cx="1593946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削減に向けた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関係部門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ヒアリング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43" name="TextBox 17">
            <a:extLst>
              <a:ext uri="{FF2B5EF4-FFF2-40B4-BE49-F238E27FC236}">
                <a16:creationId xmlns:a16="http://schemas.microsoft.com/office/drawing/2014/main" id="{DE64AC54-01EE-EE3F-8169-DAF9EC82BE5E}"/>
              </a:ext>
            </a:extLst>
          </p:cNvPr>
          <p:cNvSpPr txBox="1"/>
          <p:nvPr/>
        </p:nvSpPr>
        <p:spPr>
          <a:xfrm>
            <a:off x="8686800" y="7393438"/>
            <a:ext cx="1593946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削減調整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・テスト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・設変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44" name="TextBox 17">
            <a:extLst>
              <a:ext uri="{FF2B5EF4-FFF2-40B4-BE49-F238E27FC236}">
                <a16:creationId xmlns:a16="http://schemas.microsoft.com/office/drawing/2014/main" id="{A90F0EEB-AA98-00D3-FDF3-608C7FCFF5DC}"/>
              </a:ext>
            </a:extLst>
          </p:cNvPr>
          <p:cNvSpPr txBox="1"/>
          <p:nvPr/>
        </p:nvSpPr>
        <p:spPr>
          <a:xfrm>
            <a:off x="10938703" y="7685072"/>
            <a:ext cx="159394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運用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3CC8B830-B2B3-15D0-6D11-0CFF32863351}"/>
              </a:ext>
            </a:extLst>
          </p:cNvPr>
          <p:cNvCxnSpPr>
            <a:cxnSpLocks/>
          </p:cNvCxnSpPr>
          <p:nvPr/>
        </p:nvCxnSpPr>
        <p:spPr>
          <a:xfrm>
            <a:off x="8005397" y="6541423"/>
            <a:ext cx="0" cy="2579356"/>
          </a:xfrm>
          <a:prstGeom prst="line">
            <a:avLst/>
          </a:prstGeom>
          <a:ln w="28575">
            <a:solidFill>
              <a:srgbClr val="004E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7C148A40-45D3-E29B-0D7A-EB01FA536EBE}"/>
              </a:ext>
            </a:extLst>
          </p:cNvPr>
          <p:cNvSpPr txBox="1"/>
          <p:nvPr/>
        </p:nvSpPr>
        <p:spPr>
          <a:xfrm>
            <a:off x="7551324" y="6070966"/>
            <a:ext cx="9081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24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現在</a:t>
            </a:r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62556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DD8A0-06FB-7D53-2816-C7B7F4C99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C84D2CBC-DD74-4D4A-C2E2-2C686C66940D}"/>
              </a:ext>
            </a:extLst>
          </p:cNvPr>
          <p:cNvGrpSpPr/>
          <p:nvPr/>
        </p:nvGrpSpPr>
        <p:grpSpPr>
          <a:xfrm>
            <a:off x="145725" y="212163"/>
            <a:ext cx="125662" cy="530145"/>
            <a:chOff x="0" y="0"/>
            <a:chExt cx="44128" cy="186169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D7C8234E-D615-C99E-62A1-5A5D18D58F44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79B3D712-42A3-FE86-A3A5-69AE3837D2C8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13" name="AutoShape 5">
            <a:extLst>
              <a:ext uri="{FF2B5EF4-FFF2-40B4-BE49-F238E27FC236}">
                <a16:creationId xmlns:a16="http://schemas.microsoft.com/office/drawing/2014/main" id="{DEC1A301-90C3-5E39-D0A4-FE7E07941993}"/>
              </a:ext>
            </a:extLst>
          </p:cNvPr>
          <p:cNvSpPr/>
          <p:nvPr/>
        </p:nvSpPr>
        <p:spPr>
          <a:xfrm>
            <a:off x="0" y="842321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2F2B16CB-94EA-DC0B-5060-05A8225A675C}"/>
              </a:ext>
            </a:extLst>
          </p:cNvPr>
          <p:cNvSpPr txBox="1"/>
          <p:nvPr/>
        </p:nvSpPr>
        <p:spPr>
          <a:xfrm>
            <a:off x="522148" y="237554"/>
            <a:ext cx="12499182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荷姿統一によるコストダウン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(</a:t>
            </a:r>
            <a:r>
              <a:rPr lang="ja-JP" altLang="en-US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コーナーガード廃止検討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)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30" name="TextBox 17">
            <a:extLst>
              <a:ext uri="{FF2B5EF4-FFF2-40B4-BE49-F238E27FC236}">
                <a16:creationId xmlns:a16="http://schemas.microsoft.com/office/drawing/2014/main" id="{7343F3E1-9D1C-6338-F14B-6487A14705F4}"/>
              </a:ext>
            </a:extLst>
          </p:cNvPr>
          <p:cNvSpPr txBox="1"/>
          <p:nvPr/>
        </p:nvSpPr>
        <p:spPr>
          <a:xfrm>
            <a:off x="681203" y="1104900"/>
            <a:ext cx="6870121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ja-JP" sz="36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DP</a:t>
            </a:r>
            <a:r>
              <a:rPr lang="ja-JP" altLang="en-US" sz="36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本体 製品別設置状況</a:t>
            </a:r>
            <a:endParaRPr lang="en-US" altLang="ja-JP" sz="36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EC588EC5-A1AB-F415-08F1-4818CF80E9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6050339"/>
              </p:ext>
            </p:extLst>
          </p:nvPr>
        </p:nvGraphicFramePr>
        <p:xfrm>
          <a:off x="687064" y="1921477"/>
          <a:ext cx="12334264" cy="44846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936">
                  <a:extLst>
                    <a:ext uri="{9D8B030D-6E8A-4147-A177-3AD203B41FA5}">
                      <a16:colId xmlns:a16="http://schemas.microsoft.com/office/drawing/2014/main" val="4018313237"/>
                    </a:ext>
                  </a:extLst>
                </a:gridCol>
                <a:gridCol w="1865630">
                  <a:extLst>
                    <a:ext uri="{9D8B030D-6E8A-4147-A177-3AD203B41FA5}">
                      <a16:colId xmlns:a16="http://schemas.microsoft.com/office/drawing/2014/main" val="3470007710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1069017784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511413430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657083221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1530467978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267510335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336030919"/>
                    </a:ext>
                  </a:extLst>
                </a:gridCol>
              </a:tblGrid>
              <a:tr h="707423">
                <a:tc row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DP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本体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IJ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プリンタ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LB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プリンタ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複写機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メンテナンス</a:t>
                      </a:r>
                      <a:endParaRPr kumimoji="1" lang="en-US" altLang="ja-JP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カートリッジ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1213596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SFP(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印刷のみ</a:t>
                      </a: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MFP(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多機能</a:t>
                      </a: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3494222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ブランド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参考</a:t>
                      </a:r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endParaRPr kumimoji="1" lang="ja-JP" altLang="en-US" i="1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参考</a:t>
                      </a:r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endParaRPr kumimoji="1" lang="ja-JP" altLang="en-US" i="1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071412"/>
                  </a:ext>
                </a:extLst>
              </a:tr>
              <a:tr h="97968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コーナーガード</a:t>
                      </a:r>
                      <a:endParaRPr kumimoji="1" lang="en-US" altLang="ja-JP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*</a:t>
                      </a:r>
                      <a:r>
                        <a:rPr kumimoji="1" lang="ja-JP" altLang="en-US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△</a:t>
                      </a:r>
                      <a:r>
                        <a:rPr kumimoji="1" lang="en-US" altLang="ja-JP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=</a:t>
                      </a:r>
                      <a:r>
                        <a:rPr kumimoji="1" lang="ja-JP" altLang="en-US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一部製品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△</a:t>
                      </a:r>
                      <a:endParaRPr kumimoji="1" lang="en-US" altLang="ja-JP" sz="28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△</a:t>
                      </a:r>
                      <a:endParaRPr kumimoji="1" lang="en-US" altLang="ja-JP" sz="28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✖</a:t>
                      </a:r>
                      <a:endParaRPr kumimoji="1" lang="en-US" altLang="ja-JP" sz="28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8861413"/>
                  </a:ext>
                </a:extLst>
              </a:tr>
              <a:tr h="97968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設置商品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①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CHT</a:t>
                      </a:r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製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3</a:t>
                      </a:r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モデル</a:t>
                      </a:r>
                      <a:endParaRPr kumimoji="1" lang="en-US" altLang="ja-JP" dirty="0">
                        <a:solidFill>
                          <a:schemeClr val="tx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②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CVN</a:t>
                      </a:r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製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1</a:t>
                      </a:r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モデル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設計を除く</a:t>
                      </a:r>
                      <a:endParaRPr kumimoji="1" lang="en-US" altLang="ja-JP" dirty="0">
                        <a:solidFill>
                          <a:schemeClr val="tx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-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-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3088523"/>
                  </a:ext>
                </a:extLst>
              </a:tr>
              <a:tr h="97968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設置理由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①個装箱の強度問題</a:t>
                      </a:r>
                      <a:endParaRPr kumimoji="1" lang="en-US" altLang="ja-JP" dirty="0">
                        <a:solidFill>
                          <a:schemeClr val="tx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②輸送中ダメージ対策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周辺設計踏襲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要望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周辺設計踏襲</a:t>
                      </a:r>
                      <a:endParaRPr kumimoji="1" lang="en-US" altLang="ja-JP" dirty="0">
                        <a:solidFill>
                          <a:schemeClr val="tx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*CKR</a:t>
                      </a:r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設計以外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要望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-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-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8340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4719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CC8E40-2C36-E447-9A66-EC18CBB25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BE7DCE05-EA00-BCAE-DBCC-E375820E76C4}"/>
              </a:ext>
            </a:extLst>
          </p:cNvPr>
          <p:cNvGrpSpPr/>
          <p:nvPr/>
        </p:nvGrpSpPr>
        <p:grpSpPr>
          <a:xfrm>
            <a:off x="145725" y="212163"/>
            <a:ext cx="125662" cy="530145"/>
            <a:chOff x="0" y="0"/>
            <a:chExt cx="44128" cy="186169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A87A1D20-0E8A-F83D-2BD2-C9009227E949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CED608BE-8DE5-7AFC-D32A-12A44EB2C3A5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13" name="AutoShape 5">
            <a:extLst>
              <a:ext uri="{FF2B5EF4-FFF2-40B4-BE49-F238E27FC236}">
                <a16:creationId xmlns:a16="http://schemas.microsoft.com/office/drawing/2014/main" id="{78E1B43A-C5F2-7545-A279-2BDC41A47D16}"/>
              </a:ext>
            </a:extLst>
          </p:cNvPr>
          <p:cNvSpPr/>
          <p:nvPr/>
        </p:nvSpPr>
        <p:spPr>
          <a:xfrm>
            <a:off x="0" y="842321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E641B900-71F0-3279-CAA5-6C4B65675E8C}"/>
              </a:ext>
            </a:extLst>
          </p:cNvPr>
          <p:cNvSpPr txBox="1"/>
          <p:nvPr/>
        </p:nvSpPr>
        <p:spPr>
          <a:xfrm>
            <a:off x="522148" y="237554"/>
            <a:ext cx="12499182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荷姿統一によるコストダウン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(</a:t>
            </a:r>
            <a:r>
              <a:rPr lang="ja-JP" altLang="en-US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コーナーガード廃止検討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)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30" name="TextBox 17">
            <a:extLst>
              <a:ext uri="{FF2B5EF4-FFF2-40B4-BE49-F238E27FC236}">
                <a16:creationId xmlns:a16="http://schemas.microsoft.com/office/drawing/2014/main" id="{DD82DC4E-0402-D881-6D0B-7938FDF0E53D}"/>
              </a:ext>
            </a:extLst>
          </p:cNvPr>
          <p:cNvSpPr txBox="1"/>
          <p:nvPr/>
        </p:nvSpPr>
        <p:spPr>
          <a:xfrm>
            <a:off x="681203" y="1104900"/>
            <a:ext cx="9758197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ja-JP" sz="36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DP</a:t>
            </a:r>
            <a:r>
              <a:rPr lang="ja-JP" altLang="en-US" sz="36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本体 製品別設置状況</a:t>
            </a:r>
            <a:r>
              <a:rPr lang="en-US" altLang="ja-JP" sz="2400" b="1" dirty="0">
                <a:solidFill>
                  <a:srgbClr val="C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400" b="1" dirty="0">
                <a:solidFill>
                  <a:srgbClr val="C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赤字：削減対象</a:t>
            </a:r>
            <a:r>
              <a:rPr lang="en-US" altLang="ja-JP" sz="2400" b="1" dirty="0">
                <a:solidFill>
                  <a:srgbClr val="C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endParaRPr lang="en-US" altLang="ja-JP" sz="3600" b="1" dirty="0">
              <a:solidFill>
                <a:srgbClr val="C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graphicFrame>
        <p:nvGraphicFramePr>
          <p:cNvPr id="2" name="表 1">
            <a:extLst>
              <a:ext uri="{FF2B5EF4-FFF2-40B4-BE49-F238E27FC236}">
                <a16:creationId xmlns:a16="http://schemas.microsoft.com/office/drawing/2014/main" id="{BE4F8E71-B4F8-5EE0-E170-ACC3B8A252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68810"/>
              </p:ext>
            </p:extLst>
          </p:nvPr>
        </p:nvGraphicFramePr>
        <p:xfrm>
          <a:off x="687064" y="1921477"/>
          <a:ext cx="12334264" cy="44846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936">
                  <a:extLst>
                    <a:ext uri="{9D8B030D-6E8A-4147-A177-3AD203B41FA5}">
                      <a16:colId xmlns:a16="http://schemas.microsoft.com/office/drawing/2014/main" val="4018313237"/>
                    </a:ext>
                  </a:extLst>
                </a:gridCol>
                <a:gridCol w="1865630">
                  <a:extLst>
                    <a:ext uri="{9D8B030D-6E8A-4147-A177-3AD203B41FA5}">
                      <a16:colId xmlns:a16="http://schemas.microsoft.com/office/drawing/2014/main" val="3470007710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1069017784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511413430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657083221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1530467978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267510335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336030919"/>
                    </a:ext>
                  </a:extLst>
                </a:gridCol>
              </a:tblGrid>
              <a:tr h="707423">
                <a:tc row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DP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本体</a:t>
                      </a:r>
                      <a:endParaRPr kumimoji="1" lang="en-US" altLang="ja-JP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製品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IJ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プリンタ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LB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プリンタ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複写機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メンテナンス</a:t>
                      </a:r>
                      <a:endParaRPr kumimoji="1" lang="en-US" altLang="ja-JP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カートリッジ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1213596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SFP(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印刷のみ</a:t>
                      </a: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MFP(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多機能</a:t>
                      </a: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3494222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ブランド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参考</a:t>
                      </a:r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endParaRPr kumimoji="1" lang="ja-JP" altLang="en-US" i="1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参考</a:t>
                      </a:r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endParaRPr kumimoji="1" lang="ja-JP" altLang="en-US" i="1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071412"/>
                  </a:ext>
                </a:extLst>
              </a:tr>
              <a:tr h="97968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コーナーガード</a:t>
                      </a:r>
                      <a:endParaRPr kumimoji="1" lang="en-US" altLang="ja-JP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*</a:t>
                      </a:r>
                      <a:r>
                        <a:rPr kumimoji="1" lang="ja-JP" altLang="en-US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△</a:t>
                      </a:r>
                      <a:r>
                        <a:rPr kumimoji="1" lang="en-US" altLang="ja-JP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=</a:t>
                      </a:r>
                      <a:r>
                        <a:rPr kumimoji="1" lang="ja-JP" altLang="en-US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一部製品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△</a:t>
                      </a:r>
                      <a:endParaRPr kumimoji="1" lang="en-US" altLang="ja-JP" sz="28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△</a:t>
                      </a:r>
                      <a:endParaRPr kumimoji="1" lang="en-US" altLang="ja-JP" sz="28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✖</a:t>
                      </a:r>
                      <a:endParaRPr kumimoji="1" lang="en-US" altLang="ja-JP" sz="28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8861413"/>
                  </a:ext>
                </a:extLst>
              </a:tr>
              <a:tr h="97968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設置商品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①</a:t>
                      </a:r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CHT</a:t>
                      </a:r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製</a:t>
                      </a:r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3</a:t>
                      </a:r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モデル</a:t>
                      </a:r>
                      <a:endParaRPr kumimoji="1" lang="en-US" altLang="ja-JP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②</a:t>
                      </a:r>
                      <a:r>
                        <a:rPr kumimoji="1" lang="en-US" altLang="ja-JP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CVN</a:t>
                      </a:r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製</a:t>
                      </a:r>
                      <a:r>
                        <a:rPr kumimoji="1" lang="en-US" altLang="ja-JP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1</a:t>
                      </a:r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モデル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設計を除く</a:t>
                      </a:r>
                      <a:endParaRPr kumimoji="1" lang="en-US" altLang="ja-JP" dirty="0">
                        <a:solidFill>
                          <a:srgbClr val="C00000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-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-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3088523"/>
                  </a:ext>
                </a:extLst>
              </a:tr>
              <a:tr h="97968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設置理由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①個装箱の強度問題</a:t>
                      </a:r>
                      <a:endParaRPr kumimoji="1" lang="en-US" altLang="ja-JP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②輸送中ダメージ対策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周辺設計踏襲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要望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周辺設計踏襲</a:t>
                      </a:r>
                      <a:endParaRPr kumimoji="1" lang="en-US" altLang="ja-JP" dirty="0">
                        <a:solidFill>
                          <a:srgbClr val="C00000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en-US" altLang="ja-JP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*CKR</a:t>
                      </a:r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設計以外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要望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-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-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8340251"/>
                  </a:ext>
                </a:extLst>
              </a:tr>
            </a:tbl>
          </a:graphicData>
        </a:graphic>
      </p:graphicFrame>
      <p:sp>
        <p:nvSpPr>
          <p:cNvPr id="3" name="TextBox 17">
            <a:extLst>
              <a:ext uri="{FF2B5EF4-FFF2-40B4-BE49-F238E27FC236}">
                <a16:creationId xmlns:a16="http://schemas.microsoft.com/office/drawing/2014/main" id="{A32D4464-CE1E-F1E3-160E-B964C67E6602}"/>
              </a:ext>
            </a:extLst>
          </p:cNvPr>
          <p:cNvSpPr txBox="1"/>
          <p:nvPr/>
        </p:nvSpPr>
        <p:spPr>
          <a:xfrm>
            <a:off x="685800" y="7027664"/>
            <a:ext cx="693420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＜削減対象＞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CVN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 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IJ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プリンタ 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CANON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ブランド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LBP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(MFP)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削減実現性が高い製品に絞り、検討開始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4" name="楕円 3">
            <a:extLst>
              <a:ext uri="{FF2B5EF4-FFF2-40B4-BE49-F238E27FC236}">
                <a16:creationId xmlns:a16="http://schemas.microsoft.com/office/drawing/2014/main" id="{0051001A-3D5B-46DE-C17B-7CFB1918E83B}"/>
              </a:ext>
            </a:extLst>
          </p:cNvPr>
          <p:cNvSpPr/>
          <p:nvPr/>
        </p:nvSpPr>
        <p:spPr>
          <a:xfrm>
            <a:off x="8153400" y="697230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19DBE5C2-2C48-DA8D-202E-83DA2F25CF28}"/>
              </a:ext>
            </a:extLst>
          </p:cNvPr>
          <p:cNvSpPr/>
          <p:nvPr/>
        </p:nvSpPr>
        <p:spPr>
          <a:xfrm>
            <a:off x="10820400" y="69931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7943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EB0857-64F5-AE9D-5642-B4FEA95BC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32129CDF-D8F3-5131-3AC3-99A1BB5DB483}"/>
              </a:ext>
            </a:extLst>
          </p:cNvPr>
          <p:cNvGrpSpPr/>
          <p:nvPr/>
        </p:nvGrpSpPr>
        <p:grpSpPr>
          <a:xfrm>
            <a:off x="145725" y="212163"/>
            <a:ext cx="125662" cy="530145"/>
            <a:chOff x="0" y="0"/>
            <a:chExt cx="44128" cy="186169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D21E7923-F467-C704-CF5B-B3F1AC21EA2F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245FE941-41A9-1B93-B426-7BA0AB69F161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13" name="AutoShape 5">
            <a:extLst>
              <a:ext uri="{FF2B5EF4-FFF2-40B4-BE49-F238E27FC236}">
                <a16:creationId xmlns:a16="http://schemas.microsoft.com/office/drawing/2014/main" id="{C13391F2-43C1-95CD-7757-536A0FE9634E}"/>
              </a:ext>
            </a:extLst>
          </p:cNvPr>
          <p:cNvSpPr/>
          <p:nvPr/>
        </p:nvSpPr>
        <p:spPr>
          <a:xfrm>
            <a:off x="0" y="842321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C1435A3A-ED50-5E94-5B19-F7290DD96715}"/>
              </a:ext>
            </a:extLst>
          </p:cNvPr>
          <p:cNvSpPr txBox="1"/>
          <p:nvPr/>
        </p:nvSpPr>
        <p:spPr>
          <a:xfrm>
            <a:off x="522148" y="237554"/>
            <a:ext cx="12499182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荷姿統一によるコストダウン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(</a:t>
            </a:r>
            <a:r>
              <a:rPr lang="ja-JP" altLang="en-US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コーナーガード廃止検討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)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4" name="楕円 3">
            <a:extLst>
              <a:ext uri="{FF2B5EF4-FFF2-40B4-BE49-F238E27FC236}">
                <a16:creationId xmlns:a16="http://schemas.microsoft.com/office/drawing/2014/main" id="{7D05C116-6940-2179-42EF-0F7AEC9FD64C}"/>
              </a:ext>
            </a:extLst>
          </p:cNvPr>
          <p:cNvSpPr/>
          <p:nvPr/>
        </p:nvSpPr>
        <p:spPr>
          <a:xfrm>
            <a:off x="8156331" y="1454219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BC69A18E-69D6-B8FE-B692-11F278BAD4F9}"/>
              </a:ext>
            </a:extLst>
          </p:cNvPr>
          <p:cNvSpPr txBox="1"/>
          <p:nvPr/>
        </p:nvSpPr>
        <p:spPr>
          <a:xfrm>
            <a:off x="1181100" y="2274213"/>
            <a:ext cx="693420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TS5430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 日本向け製品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7" name="TextBox 17">
            <a:extLst>
              <a:ext uri="{FF2B5EF4-FFF2-40B4-BE49-F238E27FC236}">
                <a16:creationId xmlns:a16="http://schemas.microsoft.com/office/drawing/2014/main" id="{0842D289-7A25-8D9C-F91E-2998DA696777}"/>
              </a:ext>
            </a:extLst>
          </p:cNvPr>
          <p:cNvSpPr txBox="1"/>
          <p:nvPr/>
        </p:nvSpPr>
        <p:spPr>
          <a:xfrm>
            <a:off x="1192823" y="3390900"/>
            <a:ext cx="6934200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過去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(2020</a:t>
            </a:r>
            <a:r>
              <a:rPr lang="ja-JP" altLang="en-US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年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箱潰れクレームが発生し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コーナーガードを設置 </a:t>
            </a:r>
            <a:r>
              <a:rPr lang="en-US" altLang="ja-JP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品保・包装設計・ロジで決定）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0" name="TextBox 17">
            <a:extLst>
              <a:ext uri="{FF2B5EF4-FFF2-40B4-BE49-F238E27FC236}">
                <a16:creationId xmlns:a16="http://schemas.microsoft.com/office/drawing/2014/main" id="{EE9BB172-00D5-A119-3F9A-D8033F4104FC}"/>
              </a:ext>
            </a:extLst>
          </p:cNvPr>
          <p:cNvSpPr txBox="1"/>
          <p:nvPr/>
        </p:nvSpPr>
        <p:spPr>
          <a:xfrm>
            <a:off x="685800" y="1714500"/>
            <a:ext cx="54102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3200" b="1" dirty="0">
                <a:latin typeface="Noto Sans JP Bold"/>
                <a:ea typeface="Noto Sans JP Bold"/>
                <a:cs typeface="Noto Sans JP Bold"/>
                <a:sym typeface="Noto Sans JP Bold"/>
              </a:rPr>
              <a:t>■コーナーガード設置製品</a:t>
            </a:r>
            <a:endParaRPr lang="en-US" altLang="ja-JP" sz="32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2" name="TextBox 19">
            <a:extLst>
              <a:ext uri="{FF2B5EF4-FFF2-40B4-BE49-F238E27FC236}">
                <a16:creationId xmlns:a16="http://schemas.microsoft.com/office/drawing/2014/main" id="{C05529D1-2649-A7E5-FA8A-12FB0024FD74}"/>
              </a:ext>
            </a:extLst>
          </p:cNvPr>
          <p:cNvSpPr txBox="1"/>
          <p:nvPr/>
        </p:nvSpPr>
        <p:spPr>
          <a:xfrm>
            <a:off x="498702" y="961416"/>
            <a:ext cx="3616098" cy="67561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lIns="38100" tIns="1440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CVN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 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IJ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プリンタ</a:t>
            </a: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FBF76A7E-06E4-0DC5-3896-5DA6941FA239}"/>
              </a:ext>
            </a:extLst>
          </p:cNvPr>
          <p:cNvSpPr txBox="1"/>
          <p:nvPr/>
        </p:nvSpPr>
        <p:spPr>
          <a:xfrm>
            <a:off x="685800" y="2857500"/>
            <a:ext cx="54102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3200" b="1" dirty="0">
                <a:latin typeface="Noto Sans JP Bold"/>
                <a:ea typeface="Noto Sans JP Bold"/>
                <a:cs typeface="Noto Sans JP Bold"/>
                <a:sym typeface="Noto Sans JP Bold"/>
              </a:rPr>
              <a:t>■設置理由</a:t>
            </a:r>
            <a:endParaRPr lang="en-US" altLang="ja-JP" sz="32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16" name="Picture 4" descr="アイデア出しイラスト｜無料イラスト・フリー素材なら「イラストAC」">
            <a:extLst>
              <a:ext uri="{FF2B5EF4-FFF2-40B4-BE49-F238E27FC236}">
                <a16:creationId xmlns:a16="http://schemas.microsoft.com/office/drawing/2014/main" id="{6DBB368E-8F94-B1D3-974B-9F5A60E61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971" y="4414137"/>
            <a:ext cx="918998" cy="1148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思考の吹き出し: 雲形 16">
            <a:extLst>
              <a:ext uri="{FF2B5EF4-FFF2-40B4-BE49-F238E27FC236}">
                <a16:creationId xmlns:a16="http://schemas.microsoft.com/office/drawing/2014/main" id="{83DC39E1-0006-6B15-C0FD-1A7BC1FA5989}"/>
              </a:ext>
            </a:extLst>
          </p:cNvPr>
          <p:cNvSpPr/>
          <p:nvPr/>
        </p:nvSpPr>
        <p:spPr>
          <a:xfrm>
            <a:off x="2433802" y="4355647"/>
            <a:ext cx="5461690" cy="1276811"/>
          </a:xfrm>
          <a:prstGeom prst="cloudCallout">
            <a:avLst>
              <a:gd name="adj1" fmla="val -55779"/>
              <a:gd name="adj2" fmla="val 6571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0E9E28-38AE-73B0-B0A7-A8D2C21B82B6}"/>
              </a:ext>
            </a:extLst>
          </p:cNvPr>
          <p:cNvSpPr txBox="1"/>
          <p:nvPr/>
        </p:nvSpPr>
        <p:spPr>
          <a:xfrm>
            <a:off x="3352800" y="4609510"/>
            <a:ext cx="4059390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コーナーガード起因の</a:t>
            </a:r>
            <a:endParaRPr lang="en-US" altLang="ja-JP" sz="24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latin typeface="Noto Sans JP Bold"/>
                <a:ea typeface="Noto Sans JP Bold"/>
                <a:cs typeface="Noto Sans JP Bold"/>
                <a:sym typeface="Noto Sans JP Bold"/>
              </a:rPr>
              <a:t>ダメージではないのでは？</a:t>
            </a:r>
            <a:endParaRPr lang="en-US" altLang="ja-JP" sz="7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0" name="楕円 19">
            <a:extLst>
              <a:ext uri="{FF2B5EF4-FFF2-40B4-BE49-F238E27FC236}">
                <a16:creationId xmlns:a16="http://schemas.microsoft.com/office/drawing/2014/main" id="{A3F8E8B5-DC32-D0D6-3DAC-870E6236049D}"/>
              </a:ext>
            </a:extLst>
          </p:cNvPr>
          <p:cNvSpPr/>
          <p:nvPr/>
        </p:nvSpPr>
        <p:spPr>
          <a:xfrm>
            <a:off x="10668000" y="1454219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TextBox 17">
            <a:extLst>
              <a:ext uri="{FF2B5EF4-FFF2-40B4-BE49-F238E27FC236}">
                <a16:creationId xmlns:a16="http://schemas.microsoft.com/office/drawing/2014/main" id="{D3466024-C141-FF8A-3E78-F105928AFFB9}"/>
              </a:ext>
            </a:extLst>
          </p:cNvPr>
          <p:cNvSpPr txBox="1"/>
          <p:nvPr/>
        </p:nvSpPr>
        <p:spPr>
          <a:xfrm>
            <a:off x="762000" y="6567849"/>
            <a:ext cx="899160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①海外販社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コーナーガード無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に対してヒアリング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⇒コーナーガード起因によるダメージは発生していない</a:t>
            </a:r>
            <a:endParaRPr lang="en-US" altLang="ja-JP" sz="24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②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2025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年以降日本向け出荷において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ダメージ対策を追加実施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右図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2" name="矢印: 下 21">
            <a:extLst>
              <a:ext uri="{FF2B5EF4-FFF2-40B4-BE49-F238E27FC236}">
                <a16:creationId xmlns:a16="http://schemas.microsoft.com/office/drawing/2014/main" id="{EEA37B3C-0FCA-40AE-FCFA-F88F0DC7676B}"/>
              </a:ext>
            </a:extLst>
          </p:cNvPr>
          <p:cNvSpPr/>
          <p:nvPr/>
        </p:nvSpPr>
        <p:spPr>
          <a:xfrm>
            <a:off x="681203" y="5781928"/>
            <a:ext cx="1802522" cy="55399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3" name="矢印: 下 22">
            <a:extLst>
              <a:ext uri="{FF2B5EF4-FFF2-40B4-BE49-F238E27FC236}">
                <a16:creationId xmlns:a16="http://schemas.microsoft.com/office/drawing/2014/main" id="{B16EBD6E-787B-A530-E084-0E417EED7B48}"/>
              </a:ext>
            </a:extLst>
          </p:cNvPr>
          <p:cNvSpPr/>
          <p:nvPr/>
        </p:nvSpPr>
        <p:spPr>
          <a:xfrm>
            <a:off x="631280" y="8320449"/>
            <a:ext cx="1802522" cy="5361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4" name="TextBox 17">
            <a:extLst>
              <a:ext uri="{FF2B5EF4-FFF2-40B4-BE49-F238E27FC236}">
                <a16:creationId xmlns:a16="http://schemas.microsoft.com/office/drawing/2014/main" id="{1CA485BF-A6C7-9314-3C46-272BC018F8D1}"/>
              </a:ext>
            </a:extLst>
          </p:cNvPr>
          <p:cNvSpPr txBox="1"/>
          <p:nvPr/>
        </p:nvSpPr>
        <p:spPr>
          <a:xfrm>
            <a:off x="762000" y="9006126"/>
            <a:ext cx="8686800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コーナーガード廃止を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CMJ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へ提案・承諾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しかし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2026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年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4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月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EOL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製品と判明し採算見込めず</a:t>
            </a:r>
            <a:r>
              <a:rPr lang="ja-JP" altLang="en-US" sz="2800" dirty="0">
                <a:solidFill>
                  <a:srgbClr val="C00000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撤退</a:t>
            </a:r>
            <a:endParaRPr lang="en-US" altLang="ja-JP" sz="2800" dirty="0">
              <a:solidFill>
                <a:srgbClr val="C00000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8694D6ED-2F7C-CEFD-80AA-DCD49A8215F6}"/>
              </a:ext>
            </a:extLst>
          </p:cNvPr>
          <p:cNvSpPr/>
          <p:nvPr/>
        </p:nvSpPr>
        <p:spPr>
          <a:xfrm>
            <a:off x="8839200" y="4076700"/>
            <a:ext cx="4245520" cy="51053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5567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12E5F-27AC-41B3-34C0-7096E97C5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A60016E7-C650-0241-D626-089E7C4E0D62}"/>
              </a:ext>
            </a:extLst>
          </p:cNvPr>
          <p:cNvGrpSpPr/>
          <p:nvPr/>
        </p:nvGrpSpPr>
        <p:grpSpPr>
          <a:xfrm>
            <a:off x="145725" y="212163"/>
            <a:ext cx="125662" cy="530145"/>
            <a:chOff x="0" y="0"/>
            <a:chExt cx="44128" cy="186169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5A8338DD-6618-9D53-0924-D49436FECE70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C446F35A-C404-1EB0-768D-6647809D8EE5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13" name="AutoShape 5">
            <a:extLst>
              <a:ext uri="{FF2B5EF4-FFF2-40B4-BE49-F238E27FC236}">
                <a16:creationId xmlns:a16="http://schemas.microsoft.com/office/drawing/2014/main" id="{163E4991-C15A-1BEB-B26B-2D975179C70C}"/>
              </a:ext>
            </a:extLst>
          </p:cNvPr>
          <p:cNvSpPr/>
          <p:nvPr/>
        </p:nvSpPr>
        <p:spPr>
          <a:xfrm>
            <a:off x="0" y="842321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9BA88993-CB5E-0990-B6E9-1B746895B781}"/>
              </a:ext>
            </a:extLst>
          </p:cNvPr>
          <p:cNvSpPr txBox="1"/>
          <p:nvPr/>
        </p:nvSpPr>
        <p:spPr>
          <a:xfrm>
            <a:off x="522148" y="237554"/>
            <a:ext cx="12499182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荷姿統一によるコストダウン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(</a:t>
            </a:r>
            <a:r>
              <a:rPr lang="ja-JP" altLang="en-US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コーナーガード廃止検討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)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B47DED3D-40E2-6F72-2872-0DD9C6ED2312}"/>
              </a:ext>
            </a:extLst>
          </p:cNvPr>
          <p:cNvSpPr txBox="1"/>
          <p:nvPr/>
        </p:nvSpPr>
        <p:spPr>
          <a:xfrm>
            <a:off x="1181100" y="2274213"/>
            <a:ext cx="6934200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CANON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設計モデル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*CKR</a:t>
            </a:r>
            <a:r>
              <a:rPr lang="ja-JP" altLang="en-US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設計はコーナーガード無</a:t>
            </a:r>
            <a:endParaRPr lang="en-US" altLang="ja-JP" sz="20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7" name="TextBox 17">
            <a:extLst>
              <a:ext uri="{FF2B5EF4-FFF2-40B4-BE49-F238E27FC236}">
                <a16:creationId xmlns:a16="http://schemas.microsoft.com/office/drawing/2014/main" id="{40BE51AB-8354-6752-8F8C-FFF61732B294}"/>
              </a:ext>
            </a:extLst>
          </p:cNvPr>
          <p:cNvSpPr txBox="1"/>
          <p:nvPr/>
        </p:nvSpPr>
        <p:spPr>
          <a:xfrm>
            <a:off x="1192823" y="3710536"/>
            <a:ext cx="4903177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周辺設計を踏襲している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0" name="TextBox 17">
            <a:extLst>
              <a:ext uri="{FF2B5EF4-FFF2-40B4-BE49-F238E27FC236}">
                <a16:creationId xmlns:a16="http://schemas.microsoft.com/office/drawing/2014/main" id="{B0F993BA-6687-9CE0-B68C-96944258D425}"/>
              </a:ext>
            </a:extLst>
          </p:cNvPr>
          <p:cNvSpPr txBox="1"/>
          <p:nvPr/>
        </p:nvSpPr>
        <p:spPr>
          <a:xfrm>
            <a:off x="685800" y="1714500"/>
            <a:ext cx="54102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3200" b="1" dirty="0">
                <a:latin typeface="Noto Sans JP Bold"/>
                <a:ea typeface="Noto Sans JP Bold"/>
                <a:cs typeface="Noto Sans JP Bold"/>
                <a:sym typeface="Noto Sans JP Bold"/>
              </a:rPr>
              <a:t>■コーナーガード設置製品</a:t>
            </a:r>
            <a:endParaRPr lang="en-US" altLang="ja-JP" sz="32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2" name="TextBox 19">
            <a:extLst>
              <a:ext uri="{FF2B5EF4-FFF2-40B4-BE49-F238E27FC236}">
                <a16:creationId xmlns:a16="http://schemas.microsoft.com/office/drawing/2014/main" id="{D2C906F9-602E-D148-68FC-040A1A1327C8}"/>
              </a:ext>
            </a:extLst>
          </p:cNvPr>
          <p:cNvSpPr txBox="1"/>
          <p:nvPr/>
        </p:nvSpPr>
        <p:spPr>
          <a:xfrm>
            <a:off x="498702" y="961416"/>
            <a:ext cx="5060968" cy="67561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lIns="38100" tIns="1440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CANON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ブランド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LBP(MFP)</a:t>
            </a:r>
            <a:endParaRPr lang="ja-JP" altLang="en-US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2E7B59C4-7A18-8D03-DD5D-7116AD03C31E}"/>
              </a:ext>
            </a:extLst>
          </p:cNvPr>
          <p:cNvSpPr txBox="1"/>
          <p:nvPr/>
        </p:nvSpPr>
        <p:spPr>
          <a:xfrm>
            <a:off x="685800" y="3177136"/>
            <a:ext cx="54102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3200" b="1" dirty="0">
                <a:latin typeface="Noto Sans JP Bold"/>
                <a:ea typeface="Noto Sans JP Bold"/>
                <a:cs typeface="Noto Sans JP Bold"/>
                <a:sym typeface="Noto Sans JP Bold"/>
              </a:rPr>
              <a:t>■設置理由</a:t>
            </a:r>
            <a:endParaRPr lang="en-US" altLang="ja-JP" sz="32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16" name="Picture 4" descr="アイデア出しイラスト｜無料イラスト・フリー素材なら「イラストAC」">
            <a:extLst>
              <a:ext uri="{FF2B5EF4-FFF2-40B4-BE49-F238E27FC236}">
                <a16:creationId xmlns:a16="http://schemas.microsoft.com/office/drawing/2014/main" id="{7A3F3A73-355F-4DE1-367D-5B901B7EA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971" y="4378310"/>
            <a:ext cx="918998" cy="1148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思考の吹き出し: 雲形 16">
            <a:extLst>
              <a:ext uri="{FF2B5EF4-FFF2-40B4-BE49-F238E27FC236}">
                <a16:creationId xmlns:a16="http://schemas.microsoft.com/office/drawing/2014/main" id="{61B05634-2169-6C52-084F-C6479337326A}"/>
              </a:ext>
            </a:extLst>
          </p:cNvPr>
          <p:cNvSpPr/>
          <p:nvPr/>
        </p:nvSpPr>
        <p:spPr>
          <a:xfrm>
            <a:off x="2433802" y="4232030"/>
            <a:ext cx="5461690" cy="1559535"/>
          </a:xfrm>
          <a:prstGeom prst="cloudCallout">
            <a:avLst>
              <a:gd name="adj1" fmla="val -55779"/>
              <a:gd name="adj2" fmla="val 6571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81BF82B-169D-1638-8EB0-27E8BA7FA6C4}"/>
              </a:ext>
            </a:extLst>
          </p:cNvPr>
          <p:cNvSpPr txBox="1"/>
          <p:nvPr/>
        </p:nvSpPr>
        <p:spPr>
          <a:xfrm>
            <a:off x="3352800" y="4485704"/>
            <a:ext cx="4059390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ja-JP" sz="2400" b="1" dirty="0">
                <a:latin typeface="Noto Sans JP Bold"/>
                <a:ea typeface="Noto Sans JP Bold"/>
                <a:cs typeface="Noto Sans JP Bold"/>
                <a:sym typeface="Noto Sans JP Bold"/>
              </a:rPr>
              <a:t>CKR</a:t>
            </a:r>
            <a:r>
              <a:rPr lang="ja-JP" altLang="en-US" sz="2400" b="1" dirty="0">
                <a:latin typeface="Noto Sans JP Bold"/>
                <a:ea typeface="Noto Sans JP Bold"/>
                <a:cs typeface="Noto Sans JP Bold"/>
                <a:sym typeface="Noto Sans JP Bold"/>
              </a:rPr>
              <a:t>はコーナーガード無</a:t>
            </a:r>
            <a:endParaRPr lang="en-US" altLang="ja-JP" sz="24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400" b="1" dirty="0">
                <a:latin typeface="Noto Sans JP Bold"/>
                <a:ea typeface="Noto Sans JP Bold"/>
                <a:cs typeface="Noto Sans JP Bold"/>
                <a:sym typeface="Noto Sans JP Bold"/>
              </a:rPr>
              <a:t>CANON</a:t>
            </a:r>
            <a:r>
              <a:rPr lang="ja-JP" altLang="en-US" sz="2400" b="1" dirty="0">
                <a:latin typeface="Noto Sans JP Bold"/>
                <a:ea typeface="Noto Sans JP Bold"/>
                <a:cs typeface="Noto Sans JP Bold"/>
                <a:sym typeface="Noto Sans JP Bold"/>
              </a:rPr>
              <a:t>設計においても</a:t>
            </a:r>
            <a:endParaRPr lang="en-US" altLang="ja-JP" sz="24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latin typeface="Noto Sans JP Bold"/>
                <a:ea typeface="Noto Sans JP Bold"/>
                <a:cs typeface="Noto Sans JP Bold"/>
                <a:sym typeface="Noto Sans JP Bold"/>
              </a:rPr>
              <a:t>削減できるのでは？</a:t>
            </a:r>
            <a:endParaRPr lang="en-US" altLang="ja-JP" sz="7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1" name="TextBox 17">
            <a:extLst>
              <a:ext uri="{FF2B5EF4-FFF2-40B4-BE49-F238E27FC236}">
                <a16:creationId xmlns:a16="http://schemas.microsoft.com/office/drawing/2014/main" id="{76648558-A817-BFA4-B1E7-22E87781E976}"/>
              </a:ext>
            </a:extLst>
          </p:cNvPr>
          <p:cNvSpPr txBox="1"/>
          <p:nvPr/>
        </p:nvSpPr>
        <p:spPr>
          <a:xfrm>
            <a:off x="762000" y="6626478"/>
            <a:ext cx="8991600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〇海外販社に対して削減可否ヒアリング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⇒一部販社を除きコーナーガード削減可との回答</a:t>
            </a:r>
            <a:r>
              <a:rPr lang="en-US" altLang="ja-JP" sz="24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4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右図</a:t>
            </a:r>
            <a:r>
              <a:rPr lang="en-US" altLang="ja-JP" sz="24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</a:p>
        </p:txBody>
      </p:sp>
      <p:sp>
        <p:nvSpPr>
          <p:cNvPr id="22" name="矢印: 下 21">
            <a:extLst>
              <a:ext uri="{FF2B5EF4-FFF2-40B4-BE49-F238E27FC236}">
                <a16:creationId xmlns:a16="http://schemas.microsoft.com/office/drawing/2014/main" id="{F1361AC4-654C-DD7A-462D-2988121DBFF1}"/>
              </a:ext>
            </a:extLst>
          </p:cNvPr>
          <p:cNvSpPr/>
          <p:nvPr/>
        </p:nvSpPr>
        <p:spPr>
          <a:xfrm>
            <a:off x="681203" y="5781928"/>
            <a:ext cx="1802522" cy="55399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graphicFrame>
        <p:nvGraphicFramePr>
          <p:cNvPr id="2" name="表 1">
            <a:extLst>
              <a:ext uri="{FF2B5EF4-FFF2-40B4-BE49-F238E27FC236}">
                <a16:creationId xmlns:a16="http://schemas.microsoft.com/office/drawing/2014/main" id="{E072C8DF-C19B-494C-64B6-3BD3E3E493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879949"/>
              </p:ext>
            </p:extLst>
          </p:nvPr>
        </p:nvGraphicFramePr>
        <p:xfrm>
          <a:off x="8813323" y="1811890"/>
          <a:ext cx="4301502" cy="3935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577">
                  <a:extLst>
                    <a:ext uri="{9D8B030D-6E8A-4147-A177-3AD203B41FA5}">
                      <a16:colId xmlns:a16="http://schemas.microsoft.com/office/drawing/2014/main" val="4056550977"/>
                    </a:ext>
                  </a:extLst>
                </a:gridCol>
                <a:gridCol w="1134975">
                  <a:extLst>
                    <a:ext uri="{9D8B030D-6E8A-4147-A177-3AD203B41FA5}">
                      <a16:colId xmlns:a16="http://schemas.microsoft.com/office/drawing/2014/main" val="784834848"/>
                    </a:ext>
                  </a:extLst>
                </a:gridCol>
                <a:gridCol w="1134975">
                  <a:extLst>
                    <a:ext uri="{9D8B030D-6E8A-4147-A177-3AD203B41FA5}">
                      <a16:colId xmlns:a16="http://schemas.microsoft.com/office/drawing/2014/main" val="2002892232"/>
                    </a:ext>
                  </a:extLst>
                </a:gridCol>
                <a:gridCol w="1134975">
                  <a:extLst>
                    <a:ext uri="{9D8B030D-6E8A-4147-A177-3AD203B41FA5}">
                      <a16:colId xmlns:a16="http://schemas.microsoft.com/office/drawing/2014/main" val="2362350998"/>
                    </a:ext>
                  </a:extLst>
                </a:gridCol>
              </a:tblGrid>
              <a:tr h="707423">
                <a:tc row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DP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本体</a:t>
                      </a:r>
                      <a:endParaRPr kumimoji="1" lang="en-US" altLang="ja-JP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製品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LBP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584996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MFP(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多機能</a:t>
                      </a: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894234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ブランド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i="1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参考</a:t>
                      </a:r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endParaRPr kumimoji="1" lang="ja-JP" altLang="en-US" i="1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583592"/>
                  </a:ext>
                </a:extLst>
              </a:tr>
              <a:tr h="43084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ysClr val="windowText" lastClr="0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製品設計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rgbClr val="FF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CKR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ysClr val="windowText" lastClr="0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sz="1400" dirty="0">
                        <a:solidFill>
                          <a:sysClr val="windowText" lastClr="000000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ysClr val="windowText" lastClr="0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sz="1400" dirty="0">
                        <a:solidFill>
                          <a:sysClr val="windowText" lastClr="000000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131371"/>
                  </a:ext>
                </a:extLst>
              </a:tr>
              <a:tr h="97968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コーナーガード</a:t>
                      </a:r>
                      <a:endParaRPr kumimoji="1" lang="en-US" altLang="ja-JP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*</a:t>
                      </a:r>
                      <a:r>
                        <a:rPr kumimoji="1" lang="ja-JP" altLang="en-US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△</a:t>
                      </a:r>
                      <a:r>
                        <a:rPr kumimoji="1" lang="en-US" altLang="ja-JP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=</a:t>
                      </a:r>
                      <a:r>
                        <a:rPr kumimoji="1" lang="ja-JP" altLang="en-US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一部製品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✖</a:t>
                      </a:r>
                      <a:endParaRPr kumimoji="1" lang="en-US" altLang="ja-JP" sz="28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〇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41010472"/>
                  </a:ext>
                </a:extLst>
              </a:tr>
              <a:tr h="97968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設置理由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rgbClr val="C00000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周辺設計踏襲</a:t>
                      </a:r>
                      <a:endParaRPr kumimoji="1" lang="en-US" altLang="ja-JP" dirty="0">
                        <a:solidFill>
                          <a:schemeClr val="tx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要望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2780059"/>
                  </a:ext>
                </a:extLst>
              </a:tr>
            </a:tbl>
          </a:graphicData>
        </a:graphic>
      </p:graphicFrame>
      <p:sp>
        <p:nvSpPr>
          <p:cNvPr id="3" name="矢印: 下 2">
            <a:extLst>
              <a:ext uri="{FF2B5EF4-FFF2-40B4-BE49-F238E27FC236}">
                <a16:creationId xmlns:a16="http://schemas.microsoft.com/office/drawing/2014/main" id="{9AFC1C67-C455-B994-88E2-2CE15B50184D}"/>
              </a:ext>
            </a:extLst>
          </p:cNvPr>
          <p:cNvSpPr/>
          <p:nvPr/>
        </p:nvSpPr>
        <p:spPr>
          <a:xfrm>
            <a:off x="762000" y="7735788"/>
            <a:ext cx="1802522" cy="55399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5" name="TextBox 17">
            <a:extLst>
              <a:ext uri="{FF2B5EF4-FFF2-40B4-BE49-F238E27FC236}">
                <a16:creationId xmlns:a16="http://schemas.microsoft.com/office/drawing/2014/main" id="{8DAB103F-88B1-2A7D-2604-316D287AB7F5}"/>
              </a:ext>
            </a:extLst>
          </p:cNvPr>
          <p:cNvSpPr txBox="1"/>
          <p:nvPr/>
        </p:nvSpPr>
        <p:spPr>
          <a:xfrm>
            <a:off x="762000" y="8572500"/>
            <a:ext cx="6858000" cy="10464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削減に向けた調整へ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・仕分け毎のコーナーガード廃止が可能か？</a:t>
            </a:r>
            <a:endParaRPr lang="en-US" altLang="ja-JP" sz="20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・倉庫荷役やドレージの際ダメージは発生しないか？</a:t>
            </a:r>
            <a:endParaRPr lang="en-US" altLang="ja-JP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221637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CF72E-B0A6-F312-29BE-340389060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EB80F5D5-0CA8-A7D5-8E77-92BA6ABC2B34}"/>
              </a:ext>
            </a:extLst>
          </p:cNvPr>
          <p:cNvGrpSpPr/>
          <p:nvPr/>
        </p:nvGrpSpPr>
        <p:grpSpPr>
          <a:xfrm>
            <a:off x="145725" y="212163"/>
            <a:ext cx="125662" cy="530145"/>
            <a:chOff x="0" y="0"/>
            <a:chExt cx="44128" cy="186169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12F09EBD-655C-E9BF-D43C-F9D68F189881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B2AC8754-5814-4FC5-D96C-AEBBB7852591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13" name="AutoShape 5">
            <a:extLst>
              <a:ext uri="{FF2B5EF4-FFF2-40B4-BE49-F238E27FC236}">
                <a16:creationId xmlns:a16="http://schemas.microsoft.com/office/drawing/2014/main" id="{E1BBEE9D-A3CE-D62D-7C35-218E34F50FDF}"/>
              </a:ext>
            </a:extLst>
          </p:cNvPr>
          <p:cNvSpPr/>
          <p:nvPr/>
        </p:nvSpPr>
        <p:spPr>
          <a:xfrm>
            <a:off x="0" y="842321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9B3741D1-CF52-79A1-D5B7-4B60A7BF129A}"/>
              </a:ext>
            </a:extLst>
          </p:cNvPr>
          <p:cNvSpPr txBox="1"/>
          <p:nvPr/>
        </p:nvSpPr>
        <p:spPr>
          <a:xfrm>
            <a:off x="522148" y="237554"/>
            <a:ext cx="12499182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荷姿統一によるコストダウン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(</a:t>
            </a:r>
            <a:r>
              <a:rPr lang="ja-JP" altLang="en-US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コーナーガード廃止検討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)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EC3E263B-46D9-B5A0-A19A-F36DB28BC878}"/>
              </a:ext>
            </a:extLst>
          </p:cNvPr>
          <p:cNvSpPr txBox="1"/>
          <p:nvPr/>
        </p:nvSpPr>
        <p:spPr>
          <a:xfrm>
            <a:off x="1181100" y="7643291"/>
            <a:ext cx="693420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〇〇円</a:t>
            </a:r>
            <a:endParaRPr lang="en-US" altLang="ja-JP" sz="20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0" name="TextBox 17">
            <a:extLst>
              <a:ext uri="{FF2B5EF4-FFF2-40B4-BE49-F238E27FC236}">
                <a16:creationId xmlns:a16="http://schemas.microsoft.com/office/drawing/2014/main" id="{E070488B-3562-7F8D-819D-CA6EBE0F3DE3}"/>
              </a:ext>
            </a:extLst>
          </p:cNvPr>
          <p:cNvSpPr txBox="1"/>
          <p:nvPr/>
        </p:nvSpPr>
        <p:spPr>
          <a:xfrm>
            <a:off x="685800" y="6958117"/>
            <a:ext cx="54102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3200" b="1" dirty="0">
                <a:latin typeface="Noto Sans JP Bold"/>
                <a:ea typeface="Noto Sans JP Bold"/>
                <a:cs typeface="Noto Sans JP Bold"/>
                <a:sym typeface="Noto Sans JP Bold"/>
              </a:rPr>
              <a:t>■効果金額</a:t>
            </a:r>
            <a:endParaRPr lang="en-US" altLang="ja-JP" sz="32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2" name="TextBox 19">
            <a:extLst>
              <a:ext uri="{FF2B5EF4-FFF2-40B4-BE49-F238E27FC236}">
                <a16:creationId xmlns:a16="http://schemas.microsoft.com/office/drawing/2014/main" id="{2F339B60-FC78-E0DD-CD7A-EBD47AE2BFD8}"/>
              </a:ext>
            </a:extLst>
          </p:cNvPr>
          <p:cNvSpPr txBox="1"/>
          <p:nvPr/>
        </p:nvSpPr>
        <p:spPr>
          <a:xfrm>
            <a:off x="498702" y="961416"/>
            <a:ext cx="5060968" cy="67561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lIns="38100" tIns="1440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CANON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ブランド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LBP(MFP)</a:t>
            </a:r>
            <a:endParaRPr lang="ja-JP" altLang="en-US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9" name="TextBox 17">
            <a:extLst>
              <a:ext uri="{FF2B5EF4-FFF2-40B4-BE49-F238E27FC236}">
                <a16:creationId xmlns:a16="http://schemas.microsoft.com/office/drawing/2014/main" id="{9850281E-5B85-553E-F8B2-4935F1DE0206}"/>
              </a:ext>
            </a:extLst>
          </p:cNvPr>
          <p:cNvSpPr txBox="1"/>
          <p:nvPr/>
        </p:nvSpPr>
        <p:spPr>
          <a:xfrm>
            <a:off x="685800" y="1924171"/>
            <a:ext cx="54102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3200" b="1" dirty="0">
                <a:latin typeface="Noto Sans JP Bold"/>
                <a:ea typeface="Noto Sans JP Bold"/>
                <a:cs typeface="Noto Sans JP Bold"/>
                <a:sym typeface="Noto Sans JP Bold"/>
              </a:rPr>
              <a:t>■調整の流れ</a:t>
            </a:r>
            <a:endParaRPr lang="en-US" altLang="ja-JP" sz="32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3DA79426-82E5-3DDA-2F8B-03E8EED5A4BD}"/>
              </a:ext>
            </a:extLst>
          </p:cNvPr>
          <p:cNvSpPr/>
          <p:nvPr/>
        </p:nvSpPr>
        <p:spPr>
          <a:xfrm>
            <a:off x="1066800" y="2530913"/>
            <a:ext cx="10591800" cy="27474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TextBox 17">
            <a:extLst>
              <a:ext uri="{FF2B5EF4-FFF2-40B4-BE49-F238E27FC236}">
                <a16:creationId xmlns:a16="http://schemas.microsoft.com/office/drawing/2014/main" id="{ADD764BE-3E0F-F743-9614-27F92BC43F4D}"/>
              </a:ext>
            </a:extLst>
          </p:cNvPr>
          <p:cNvSpPr txBox="1"/>
          <p:nvPr/>
        </p:nvSpPr>
        <p:spPr>
          <a:xfrm>
            <a:off x="1181100" y="5532605"/>
            <a:ext cx="7810500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シッパー：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CVN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発の出荷より削減調整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1595039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0BA058-8E30-2E2A-432F-9D916F486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78B12904-6DB8-7293-7B61-9C7E6842A74E}"/>
              </a:ext>
            </a:extLst>
          </p:cNvPr>
          <p:cNvGrpSpPr/>
          <p:nvPr/>
        </p:nvGrpSpPr>
        <p:grpSpPr>
          <a:xfrm>
            <a:off x="145725" y="212163"/>
            <a:ext cx="125662" cy="530145"/>
            <a:chOff x="0" y="0"/>
            <a:chExt cx="44128" cy="186169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7A674488-4E7D-3EA6-A515-D39CD035ACC1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2923881E-17C6-30F6-C07E-227B0AF15864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38100" tIns="38100" rIns="38100" bIns="38100" rtlCol="0" anchor="ctr"/>
            <a:lstStyle/>
            <a:p>
              <a:pPr algn="ctr">
                <a:lnSpc>
                  <a:spcPts val="1994"/>
                </a:lnSpc>
                <a:spcBef>
                  <a:spcPct val="0"/>
                </a:spcBef>
              </a:pPr>
              <a:endParaRPr sz="1350"/>
            </a:p>
          </p:txBody>
        </p:sp>
      </p:grpSp>
      <p:sp>
        <p:nvSpPr>
          <p:cNvPr id="13" name="AutoShape 5">
            <a:extLst>
              <a:ext uri="{FF2B5EF4-FFF2-40B4-BE49-F238E27FC236}">
                <a16:creationId xmlns:a16="http://schemas.microsoft.com/office/drawing/2014/main" id="{6B034870-7DBF-06D7-2002-3774D96E1924}"/>
              </a:ext>
            </a:extLst>
          </p:cNvPr>
          <p:cNvSpPr/>
          <p:nvPr/>
        </p:nvSpPr>
        <p:spPr>
          <a:xfrm>
            <a:off x="0" y="842321"/>
            <a:ext cx="13716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1F9F5499-1920-FBA6-E8F8-A58AEAE1110F}"/>
              </a:ext>
            </a:extLst>
          </p:cNvPr>
          <p:cNvSpPr txBox="1"/>
          <p:nvPr/>
        </p:nvSpPr>
        <p:spPr>
          <a:xfrm>
            <a:off x="522148" y="237554"/>
            <a:ext cx="12499182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荷姿統一によるコストダウン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(</a:t>
            </a:r>
            <a:r>
              <a:rPr lang="ja-JP" altLang="en-US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コーナーガード廃止検討</a:t>
            </a:r>
            <a:r>
              <a:rPr lang="en-US" altLang="ja-JP" sz="28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)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12" name="TextBox 19">
            <a:extLst>
              <a:ext uri="{FF2B5EF4-FFF2-40B4-BE49-F238E27FC236}">
                <a16:creationId xmlns:a16="http://schemas.microsoft.com/office/drawing/2014/main" id="{514775FB-B728-738D-E472-9CA59A07B958}"/>
              </a:ext>
            </a:extLst>
          </p:cNvPr>
          <p:cNvSpPr txBox="1"/>
          <p:nvPr/>
        </p:nvSpPr>
        <p:spPr>
          <a:xfrm>
            <a:off x="498702" y="961416"/>
            <a:ext cx="2244498" cy="67561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lIns="38100" tIns="1440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まとめ</a:t>
            </a:r>
          </a:p>
        </p:txBody>
      </p:sp>
      <p:graphicFrame>
        <p:nvGraphicFramePr>
          <p:cNvPr id="19" name="図表 18">
            <a:extLst>
              <a:ext uri="{FF2B5EF4-FFF2-40B4-BE49-F238E27FC236}">
                <a16:creationId xmlns:a16="http://schemas.microsoft.com/office/drawing/2014/main" id="{44DE3413-5D66-E288-4F13-C920896A4D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0862697"/>
              </p:ext>
            </p:extLst>
          </p:nvPr>
        </p:nvGraphicFramePr>
        <p:xfrm>
          <a:off x="685800" y="2884366"/>
          <a:ext cx="11347156" cy="26543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0" name="TextBox 17">
            <a:extLst>
              <a:ext uri="{FF2B5EF4-FFF2-40B4-BE49-F238E27FC236}">
                <a16:creationId xmlns:a16="http://schemas.microsoft.com/office/drawing/2014/main" id="{601C152C-7979-8A92-CCFC-4E5E5FABD5A0}"/>
              </a:ext>
            </a:extLst>
          </p:cNvPr>
          <p:cNvSpPr txBox="1"/>
          <p:nvPr/>
        </p:nvSpPr>
        <p:spPr>
          <a:xfrm>
            <a:off x="791309" y="3890270"/>
            <a:ext cx="236141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製品別設置状況調査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8946F8DA-60E2-5260-2B35-F7878CABB1A9}"/>
              </a:ext>
            </a:extLst>
          </p:cNvPr>
          <p:cNvSpPr txBox="1"/>
          <p:nvPr/>
        </p:nvSpPr>
        <p:spPr>
          <a:xfrm>
            <a:off x="3982381" y="3890270"/>
            <a:ext cx="1333108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削減対象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選定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4" name="TextBox 17">
            <a:extLst>
              <a:ext uri="{FF2B5EF4-FFF2-40B4-BE49-F238E27FC236}">
                <a16:creationId xmlns:a16="http://schemas.microsoft.com/office/drawing/2014/main" id="{2F0812D0-4260-1C4E-2D65-4EC249D5301F}"/>
              </a:ext>
            </a:extLst>
          </p:cNvPr>
          <p:cNvSpPr txBox="1"/>
          <p:nvPr/>
        </p:nvSpPr>
        <p:spPr>
          <a:xfrm>
            <a:off x="6211375" y="3777233"/>
            <a:ext cx="1593946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削減に向けた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関係部門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ヒアリング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5C2223F1-32D5-4C28-8DF5-EEFEEEAD3928}"/>
              </a:ext>
            </a:extLst>
          </p:cNvPr>
          <p:cNvSpPr txBox="1"/>
          <p:nvPr/>
        </p:nvSpPr>
        <p:spPr>
          <a:xfrm>
            <a:off x="8486724" y="3736381"/>
            <a:ext cx="1593946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削減調整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・テスト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・設変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6" name="TextBox 17">
            <a:extLst>
              <a:ext uri="{FF2B5EF4-FFF2-40B4-BE49-F238E27FC236}">
                <a16:creationId xmlns:a16="http://schemas.microsoft.com/office/drawing/2014/main" id="{686F8ADB-5517-DD74-85A3-F5F9E9629433}"/>
              </a:ext>
            </a:extLst>
          </p:cNvPr>
          <p:cNvSpPr txBox="1"/>
          <p:nvPr/>
        </p:nvSpPr>
        <p:spPr>
          <a:xfrm>
            <a:off x="10738627" y="4028015"/>
            <a:ext cx="159394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000" dirty="0">
                <a:solidFill>
                  <a:schemeClr val="bg1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運用</a:t>
            </a:r>
            <a:endParaRPr lang="en-US" altLang="ja-JP" sz="2000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422E0EC5-01CB-F344-2055-94B59A1F67B6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7805321" y="3238500"/>
            <a:ext cx="0" cy="2042394"/>
          </a:xfrm>
          <a:prstGeom prst="line">
            <a:avLst/>
          </a:prstGeom>
          <a:ln w="28575">
            <a:solidFill>
              <a:srgbClr val="004E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1D9482A-F590-C48E-F2BB-D00FD07D7ABE}"/>
              </a:ext>
            </a:extLst>
          </p:cNvPr>
          <p:cNvSpPr txBox="1"/>
          <p:nvPr/>
        </p:nvSpPr>
        <p:spPr>
          <a:xfrm>
            <a:off x="7805321" y="5050061"/>
            <a:ext cx="9081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24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現在</a:t>
            </a:r>
            <a:endParaRPr lang="ja-JP" altLang="en-US" sz="2400" dirty="0"/>
          </a:p>
        </p:txBody>
      </p:sp>
      <p:graphicFrame>
        <p:nvGraphicFramePr>
          <p:cNvPr id="30" name="表 29">
            <a:extLst>
              <a:ext uri="{FF2B5EF4-FFF2-40B4-BE49-F238E27FC236}">
                <a16:creationId xmlns:a16="http://schemas.microsoft.com/office/drawing/2014/main" id="{10BD210A-AF83-3963-CD0A-A75A30BE12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313932"/>
              </p:ext>
            </p:extLst>
          </p:nvPr>
        </p:nvGraphicFramePr>
        <p:xfrm>
          <a:off x="522148" y="7505700"/>
          <a:ext cx="12334264" cy="211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936">
                  <a:extLst>
                    <a:ext uri="{9D8B030D-6E8A-4147-A177-3AD203B41FA5}">
                      <a16:colId xmlns:a16="http://schemas.microsoft.com/office/drawing/2014/main" val="1917827406"/>
                    </a:ext>
                  </a:extLst>
                </a:gridCol>
                <a:gridCol w="1865630">
                  <a:extLst>
                    <a:ext uri="{9D8B030D-6E8A-4147-A177-3AD203B41FA5}">
                      <a16:colId xmlns:a16="http://schemas.microsoft.com/office/drawing/2014/main" val="1747292670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3266073766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3720796755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917331051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604953841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1371829769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690622995"/>
                    </a:ext>
                  </a:extLst>
                </a:gridCol>
              </a:tblGrid>
              <a:tr h="278457">
                <a:tc row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DP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本体</a:t>
                      </a:r>
                      <a:endParaRPr kumimoji="1" lang="en-US" altLang="ja-JP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製品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IJ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プリンタ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LB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プリンタ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複写機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メンテナンス</a:t>
                      </a:r>
                      <a:endParaRPr kumimoji="1" lang="en-US" altLang="ja-JP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カートリッジ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590082"/>
                  </a:ext>
                </a:extLst>
              </a:tr>
              <a:tr h="150788"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SFP(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印刷のみ</a:t>
                      </a: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MFP(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多機能</a:t>
                      </a: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565718"/>
                  </a:ext>
                </a:extLst>
              </a:tr>
              <a:tr h="25518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ブランド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参考</a:t>
                      </a:r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endParaRPr kumimoji="1" lang="ja-JP" altLang="en-US" i="1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(</a:t>
                      </a:r>
                      <a:r>
                        <a:rPr kumimoji="1" lang="ja-JP" altLang="en-US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参考</a:t>
                      </a:r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i="1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HP</a:t>
                      </a:r>
                      <a:endParaRPr kumimoji="1" lang="ja-JP" altLang="en-US" i="1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CANON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673110"/>
                  </a:ext>
                </a:extLst>
              </a:tr>
              <a:tr h="38562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コーナーガード</a:t>
                      </a:r>
                      <a:endParaRPr kumimoji="1" lang="en-US" altLang="ja-JP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*</a:t>
                      </a:r>
                      <a:r>
                        <a:rPr kumimoji="1" lang="ja-JP" altLang="en-US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△</a:t>
                      </a:r>
                      <a:r>
                        <a:rPr kumimoji="1" lang="en-US" altLang="ja-JP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=</a:t>
                      </a:r>
                      <a:r>
                        <a:rPr kumimoji="1" lang="ja-JP" altLang="en-US" sz="12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一部製品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△</a:t>
                      </a:r>
                      <a:endParaRPr kumimoji="1" lang="en-US" altLang="ja-JP" sz="28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△</a:t>
                      </a:r>
                      <a:endParaRPr kumimoji="1" lang="en-US" altLang="ja-JP" sz="28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✖</a:t>
                      </a:r>
                      <a:endParaRPr kumimoji="1" lang="en-US" altLang="ja-JP" sz="2800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0350923"/>
                  </a:ext>
                </a:extLst>
              </a:tr>
              <a:tr h="38562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設置商品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①</a:t>
                      </a:r>
                      <a:r>
                        <a:rPr kumimoji="1" lang="en-US" altLang="ja-JP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CHT</a:t>
                      </a:r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製</a:t>
                      </a:r>
                      <a:r>
                        <a:rPr kumimoji="1" lang="en-US" altLang="ja-JP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3</a:t>
                      </a:r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モデル</a:t>
                      </a:r>
                      <a:endParaRPr kumimoji="1" lang="en-US" altLang="ja-JP" dirty="0">
                        <a:solidFill>
                          <a:srgbClr val="C00000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②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CVN</a:t>
                      </a:r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製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1</a:t>
                      </a:r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モデル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設計を除く</a:t>
                      </a:r>
                      <a:endParaRPr kumimoji="1" lang="en-US" altLang="ja-JP" dirty="0">
                        <a:solidFill>
                          <a:schemeClr val="tx1"/>
                        </a:solidFill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rgbClr val="C00000"/>
                          </a:solidFill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全製品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-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Meiryo UI" panose="020B0604030504040204" pitchFamily="50" charset="-128"/>
                          <a:ea typeface="Meiryo UI" panose="020B0604030504040204" pitchFamily="50" charset="-128"/>
                        </a:rPr>
                        <a:t>-</a:t>
                      </a:r>
                      <a:endParaRPr kumimoji="1" lang="ja-JP" altLang="en-US" dirty="0">
                        <a:latin typeface="Meiryo UI" panose="020B0604030504040204" pitchFamily="50" charset="-128"/>
                        <a:ea typeface="Meiryo UI" panose="020B0604030504040204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5613088"/>
                  </a:ext>
                </a:extLst>
              </a:tr>
            </a:tbl>
          </a:graphicData>
        </a:graphic>
      </p:graphicFrame>
      <p:sp>
        <p:nvSpPr>
          <p:cNvPr id="31" name="TextBox 17">
            <a:extLst>
              <a:ext uri="{FF2B5EF4-FFF2-40B4-BE49-F238E27FC236}">
                <a16:creationId xmlns:a16="http://schemas.microsoft.com/office/drawing/2014/main" id="{E424EF7C-CDD8-DAB2-1EBE-4DAF34F954A8}"/>
              </a:ext>
            </a:extLst>
          </p:cNvPr>
          <p:cNvSpPr txBox="1"/>
          <p:nvPr/>
        </p:nvSpPr>
        <p:spPr>
          <a:xfrm>
            <a:off x="685799" y="1790700"/>
            <a:ext cx="11646773" cy="1292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＜削減対象＞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CVN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 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IJ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プリンタ 　⇒採算見込めず撤退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CANON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ブランド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LBP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(MFP)</a:t>
            </a:r>
            <a:r>
              <a:rPr lang="ja-JP" altLang="en-US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⇒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CVN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発よりコーナーガード削減調整中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34" name="TextBox 19">
            <a:extLst>
              <a:ext uri="{FF2B5EF4-FFF2-40B4-BE49-F238E27FC236}">
                <a16:creationId xmlns:a16="http://schemas.microsoft.com/office/drawing/2014/main" id="{D880280B-630C-5156-DDE9-DAAB7F14D620}"/>
              </a:ext>
            </a:extLst>
          </p:cNvPr>
          <p:cNvSpPr txBox="1"/>
          <p:nvPr/>
        </p:nvSpPr>
        <p:spPr>
          <a:xfrm>
            <a:off x="498702" y="5443369"/>
            <a:ext cx="2244498" cy="67561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lIns="38100" tIns="144000" rIns="38100" bIns="38100" rtlCol="0" anchor="ctr"/>
          <a:lstStyle/>
          <a:p>
            <a:pPr algn="ctr">
              <a:lnSpc>
                <a:spcPts val="2204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今後の課題</a:t>
            </a:r>
          </a:p>
        </p:txBody>
      </p:sp>
      <p:sp>
        <p:nvSpPr>
          <p:cNvPr id="35" name="TextBox 17">
            <a:extLst>
              <a:ext uri="{FF2B5EF4-FFF2-40B4-BE49-F238E27FC236}">
                <a16:creationId xmlns:a16="http://schemas.microsoft.com/office/drawing/2014/main" id="{CCEAB0E5-8DE9-6E00-454F-F4CA21137797}"/>
              </a:ext>
            </a:extLst>
          </p:cNvPr>
          <p:cNvSpPr txBox="1"/>
          <p:nvPr/>
        </p:nvSpPr>
        <p:spPr>
          <a:xfrm>
            <a:off x="791309" y="6302491"/>
            <a:ext cx="11646773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</a:t>
            </a:r>
            <a:r>
              <a:rPr lang="en-US" altLang="ja-JP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LBP</a:t>
            </a:r>
            <a:r>
              <a:rPr lang="en-US" altLang="ja-JP" sz="20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(MFP)</a:t>
            </a:r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の他発地への展開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・削減対象に選定しなかった他製品への展開検討</a:t>
            </a:r>
            <a:endParaRPr lang="en-US" altLang="ja-JP" sz="2800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3816635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479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2451</TotalTime>
  <Words>1665</Words>
  <Application>Microsoft Office PowerPoint</Application>
  <PresentationFormat>ユーザー設定</PresentationFormat>
  <Paragraphs>419</Paragraphs>
  <Slides>15</Slides>
  <Notes>14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4" baseType="lpstr">
      <vt:lpstr>BIZ UDPゴシック</vt:lpstr>
      <vt:lpstr>Noto Sans JP Bold</vt:lpstr>
      <vt:lpstr>UD デジタル 教科書体 NK-B</vt:lpstr>
      <vt:lpstr>UD デジタル 教科書体 NP-B</vt:lpstr>
      <vt:lpstr>Calibri</vt:lpstr>
      <vt:lpstr>Meiryo UI</vt:lpstr>
      <vt:lpstr>Arial</vt:lpstr>
      <vt:lpstr>游ゴシック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青　白　シンプル　ビジネス　営業資料　サービスの提案書　プレゼンテーション</dc:title>
  <dc:creator>山下将平</dc:creator>
  <cp:lastModifiedBy>将平 山下</cp:lastModifiedBy>
  <cp:revision>30</cp:revision>
  <dcterms:created xsi:type="dcterms:W3CDTF">2006-08-16T00:00:00Z</dcterms:created>
  <dcterms:modified xsi:type="dcterms:W3CDTF">2025-11-17T15:25:30Z</dcterms:modified>
  <dc:identifier>DAGYqtt70fk</dc:identifier>
</cp:coreProperties>
</file>

<file path=docProps/thumbnail.jpeg>
</file>